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8"/>
  </p:notesMasterIdLst>
  <p:sldIdLst>
    <p:sldId id="256" r:id="rId2"/>
    <p:sldId id="274" r:id="rId3"/>
    <p:sldId id="307" r:id="rId4"/>
    <p:sldId id="324" r:id="rId5"/>
    <p:sldId id="328" r:id="rId6"/>
    <p:sldId id="259" r:id="rId7"/>
    <p:sldId id="285" r:id="rId8"/>
    <p:sldId id="326" r:id="rId9"/>
    <p:sldId id="305" r:id="rId10"/>
    <p:sldId id="316" r:id="rId11"/>
    <p:sldId id="280" r:id="rId12"/>
    <p:sldId id="322" r:id="rId13"/>
    <p:sldId id="325" r:id="rId14"/>
    <p:sldId id="320" r:id="rId15"/>
    <p:sldId id="323" r:id="rId16"/>
    <p:sldId id="287" r:id="rId17"/>
    <p:sldId id="288" r:id="rId18"/>
    <p:sldId id="309" r:id="rId19"/>
    <p:sldId id="327" r:id="rId20"/>
    <p:sldId id="310" r:id="rId21"/>
    <p:sldId id="312" r:id="rId22"/>
    <p:sldId id="318" r:id="rId23"/>
    <p:sldId id="304" r:id="rId24"/>
    <p:sldId id="321" r:id="rId25"/>
    <p:sldId id="319" r:id="rId26"/>
    <p:sldId id="273" r:id="rId27"/>
  </p:sldIdLst>
  <p:sldSz cx="12192000" cy="6858000"/>
  <p:notesSz cx="6858000" cy="9144000"/>
  <p:embeddedFontLst>
    <p:embeddedFont>
      <p:font typeface="Dreaming Outloud Pro" panose="03050502040302030504" pitchFamily="66" charset="0"/>
      <p:regular r:id="rId29"/>
      <p:italic r:id="rId30"/>
    </p:embeddedFont>
    <p:embeddedFont>
      <p:font typeface="Dreaming Outloud Script Pro" panose="03050502040304050704" pitchFamily="66" charset="0"/>
      <p:regular r:id="rId31"/>
      <p:italic r:id="rId32"/>
    </p:embeddedFont>
    <p:embeddedFont>
      <p:font typeface="Poppins" panose="00000500000000000000" pitchFamily="2" charset="0"/>
      <p:regular r:id="rId33"/>
      <p:bold r:id="rId34"/>
      <p:italic r:id="rId35"/>
      <p:boldItalic r:id="rId36"/>
    </p:embeddedFont>
    <p:embeddedFont>
      <p:font typeface="Poppins SemiBold" panose="00000700000000000000" pitchFamily="2" charset="0"/>
      <p:regular r:id="rId37"/>
      <p:bold r:id="rId38"/>
      <p:italic r:id="rId39"/>
      <p:boldItalic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51" roundtripDataSignature="AMtx7mhd1TTXiRnGhi6NUZQPGPur5HTNo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60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9" autoAdjust="0"/>
    <p:restoredTop sz="94660"/>
  </p:normalViewPr>
  <p:slideViewPr>
    <p:cSldViewPr snapToGrid="0">
      <p:cViewPr varScale="1">
        <p:scale>
          <a:sx n="149" d="100"/>
          <a:sy n="149" d="100"/>
        </p:scale>
        <p:origin x="6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customschemas.google.com/relationships/presentationmetadata" Target="meta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0" Type="http://schemas.openxmlformats.org/officeDocument/2006/relationships/slide" Target="slides/slide19.xml"/><Relationship Id="rId5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099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7" name="Google Shape;97;p1:notes"/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endParaRPr dirty="0"/>
          </a:p>
        </p:txBody>
      </p:sp>
      <p:sp>
        <p:nvSpPr>
          <p:cNvPr id="98" name="Google Shape;98;p1:notes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lang="en-US"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39702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CABA5A-711B-70A1-98BD-29D9E50DA5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F2DE8C-D4AB-7303-DB53-7222C034D7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6699BC-ECF1-03C8-E537-6F74D94813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3D7126-C0AA-E478-2960-938BB17656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lang="en-US"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722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>
          <a:extLst>
            <a:ext uri="{FF2B5EF4-FFF2-40B4-BE49-F238E27FC236}">
              <a16:creationId xmlns:a16="http://schemas.microsoft.com/office/drawing/2014/main" id="{2343DD28-403A-7B70-0074-C3D14CFCE5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4:notes">
            <a:extLst>
              <a:ext uri="{FF2B5EF4-FFF2-40B4-BE49-F238E27FC236}">
                <a16:creationId xmlns:a16="http://schemas.microsoft.com/office/drawing/2014/main" id="{282D1FD3-CF27-7D26-4119-3ABF73F22B5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0" name="Google Shape;140;p4:notes">
            <a:extLst>
              <a:ext uri="{FF2B5EF4-FFF2-40B4-BE49-F238E27FC236}">
                <a16:creationId xmlns:a16="http://schemas.microsoft.com/office/drawing/2014/main" id="{6944EF70-3966-502F-13DE-B8F10BAC924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25391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>
          <a:extLst>
            <a:ext uri="{FF2B5EF4-FFF2-40B4-BE49-F238E27FC236}">
              <a16:creationId xmlns:a16="http://schemas.microsoft.com/office/drawing/2014/main" id="{A7C5F79E-FD53-361A-8A35-AA3FF6E8EA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350eef1ea7a_3_27:notes">
            <a:extLst>
              <a:ext uri="{FF2B5EF4-FFF2-40B4-BE49-F238E27FC236}">
                <a16:creationId xmlns:a16="http://schemas.microsoft.com/office/drawing/2014/main" id="{AC8F5515-4A4A-3962-83F9-45C519F760F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0" name="Google Shape;350;g350eef1ea7a_3_27:notes">
            <a:extLst>
              <a:ext uri="{FF2B5EF4-FFF2-40B4-BE49-F238E27FC236}">
                <a16:creationId xmlns:a16="http://schemas.microsoft.com/office/drawing/2014/main" id="{6E86A893-B6D0-74A0-3293-6F773F3E34F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351" name="Google Shape;351;g350eef1ea7a_3_27:notes">
            <a:extLst>
              <a:ext uri="{FF2B5EF4-FFF2-40B4-BE49-F238E27FC236}">
                <a16:creationId xmlns:a16="http://schemas.microsoft.com/office/drawing/2014/main" id="{65F326DA-2292-7098-EABC-F710170EEEAA}"/>
              </a:ext>
            </a:extLst>
          </p:cNvPr>
          <p:cNvSpPr txBox="1"/>
          <p:nvPr/>
        </p:nvSpPr>
        <p:spPr>
          <a:xfrm>
            <a:off x="3884608" y="8685208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826801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4:notes"/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0" name="Google Shape;14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350b56c210a_0_50:notes"/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  <p:sp>
        <p:nvSpPr>
          <p:cNvPr id="278" name="Google Shape;278;g350b56c210a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>
          <a:extLst>
            <a:ext uri="{FF2B5EF4-FFF2-40B4-BE49-F238E27FC236}">
              <a16:creationId xmlns:a16="http://schemas.microsoft.com/office/drawing/2014/main" id="{56111FBD-1B25-B9C8-ACD9-92D602CB72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350eef1ea7a_3_27:notes">
            <a:extLst>
              <a:ext uri="{FF2B5EF4-FFF2-40B4-BE49-F238E27FC236}">
                <a16:creationId xmlns:a16="http://schemas.microsoft.com/office/drawing/2014/main" id="{850E3D55-8B35-180A-6EF4-383840DE172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0" name="Google Shape;350;g350eef1ea7a_3_27:notes">
            <a:extLst>
              <a:ext uri="{FF2B5EF4-FFF2-40B4-BE49-F238E27FC236}">
                <a16:creationId xmlns:a16="http://schemas.microsoft.com/office/drawing/2014/main" id="{B8707EF0-0D4D-9C15-8331-A0CFE874AC7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351" name="Google Shape;351;g350eef1ea7a_3_27:notes">
            <a:extLst>
              <a:ext uri="{FF2B5EF4-FFF2-40B4-BE49-F238E27FC236}">
                <a16:creationId xmlns:a16="http://schemas.microsoft.com/office/drawing/2014/main" id="{01157C66-2461-48AF-7C5C-838C1BC7C4BD}"/>
              </a:ext>
            </a:extLst>
          </p:cNvPr>
          <p:cNvSpPr txBox="1"/>
          <p:nvPr/>
        </p:nvSpPr>
        <p:spPr>
          <a:xfrm>
            <a:off x="3884608" y="8685208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074828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>
          <a:extLst>
            <a:ext uri="{FF2B5EF4-FFF2-40B4-BE49-F238E27FC236}">
              <a16:creationId xmlns:a16="http://schemas.microsoft.com/office/drawing/2014/main" id="{AE004640-DF82-51B5-203D-E5487ED77C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0:notes">
            <a:extLst>
              <a:ext uri="{FF2B5EF4-FFF2-40B4-BE49-F238E27FC236}">
                <a16:creationId xmlns:a16="http://schemas.microsoft.com/office/drawing/2014/main" id="{24461DB5-74DC-A300-61DE-E8EE9C037D7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4" name="Google Shape;204;p10:notes">
            <a:extLst>
              <a:ext uri="{FF2B5EF4-FFF2-40B4-BE49-F238E27FC236}">
                <a16:creationId xmlns:a16="http://schemas.microsoft.com/office/drawing/2014/main" id="{A47599D8-601E-CD1C-1B3D-57A70FB2E99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577395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>
          <a:extLst>
            <a:ext uri="{FF2B5EF4-FFF2-40B4-BE49-F238E27FC236}">
              <a16:creationId xmlns:a16="http://schemas.microsoft.com/office/drawing/2014/main" id="{DF13633E-6A29-2C77-BC01-B948C34A3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350b56c210a_0_50:notes">
            <a:extLst>
              <a:ext uri="{FF2B5EF4-FFF2-40B4-BE49-F238E27FC236}">
                <a16:creationId xmlns:a16="http://schemas.microsoft.com/office/drawing/2014/main" id="{048230E1-6B2A-4FA6-F96E-2540623E2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  <p:sp>
        <p:nvSpPr>
          <p:cNvPr id="278" name="Google Shape;278;g350b56c210a_0_50:notes">
            <a:extLst>
              <a:ext uri="{FF2B5EF4-FFF2-40B4-BE49-F238E27FC236}">
                <a16:creationId xmlns:a16="http://schemas.microsoft.com/office/drawing/2014/main" id="{8EBEA41B-5528-4184-B91C-A54453522CA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633385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2:notes"/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31" name="Google Shape;23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>
          <a:extLst>
            <a:ext uri="{FF2B5EF4-FFF2-40B4-BE49-F238E27FC236}">
              <a16:creationId xmlns:a16="http://schemas.microsoft.com/office/drawing/2014/main" id="{91B7F79C-E3BF-252E-BE5F-97A96AF53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350b56c210a_0_50:notes">
            <a:extLst>
              <a:ext uri="{FF2B5EF4-FFF2-40B4-BE49-F238E27FC236}">
                <a16:creationId xmlns:a16="http://schemas.microsoft.com/office/drawing/2014/main" id="{9B6FDA60-04EB-65B1-462D-421D38E0165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  <p:sp>
        <p:nvSpPr>
          <p:cNvPr id="278" name="Google Shape;278;g350b56c210a_0_50:notes">
            <a:extLst>
              <a:ext uri="{FF2B5EF4-FFF2-40B4-BE49-F238E27FC236}">
                <a16:creationId xmlns:a16="http://schemas.microsoft.com/office/drawing/2014/main" id="{B1180385-363C-4C46-ED0A-4A0BDAFC2B5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7744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>
          <a:extLst>
            <a:ext uri="{FF2B5EF4-FFF2-40B4-BE49-F238E27FC236}">
              <a16:creationId xmlns:a16="http://schemas.microsoft.com/office/drawing/2014/main" id="{33B94AE2-AE15-596E-FCA0-4FA13CFE9E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350eef1ea7a_3_27:notes">
            <a:extLst>
              <a:ext uri="{FF2B5EF4-FFF2-40B4-BE49-F238E27FC236}">
                <a16:creationId xmlns:a16="http://schemas.microsoft.com/office/drawing/2014/main" id="{23EEC478-CB89-CDC7-DF2D-19F54F0BD91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0" name="Google Shape;350;g350eef1ea7a_3_27:notes">
            <a:extLst>
              <a:ext uri="{FF2B5EF4-FFF2-40B4-BE49-F238E27FC236}">
                <a16:creationId xmlns:a16="http://schemas.microsoft.com/office/drawing/2014/main" id="{529B1A63-0A2E-4973-8232-8F9D2F2CFA5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351" name="Google Shape;351;g350eef1ea7a_3_27:notes">
            <a:extLst>
              <a:ext uri="{FF2B5EF4-FFF2-40B4-BE49-F238E27FC236}">
                <a16:creationId xmlns:a16="http://schemas.microsoft.com/office/drawing/2014/main" id="{FD4485A9-DB93-3213-E3D6-8BBB7EEF07BB}"/>
              </a:ext>
            </a:extLst>
          </p:cNvPr>
          <p:cNvSpPr txBox="1"/>
          <p:nvPr/>
        </p:nvSpPr>
        <p:spPr>
          <a:xfrm>
            <a:off x="3884608" y="8685208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13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984955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>
          <a:extLst>
            <a:ext uri="{FF2B5EF4-FFF2-40B4-BE49-F238E27FC236}">
              <a16:creationId xmlns:a16="http://schemas.microsoft.com/office/drawing/2014/main" id="{36414948-BD47-457B-034A-BF92FA6AC3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0:notes">
            <a:extLst>
              <a:ext uri="{FF2B5EF4-FFF2-40B4-BE49-F238E27FC236}">
                <a16:creationId xmlns:a16="http://schemas.microsoft.com/office/drawing/2014/main" id="{802B8EF0-9426-6B5D-6B6C-8C41899E979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4" name="Google Shape;204;p10:notes">
            <a:extLst>
              <a:ext uri="{FF2B5EF4-FFF2-40B4-BE49-F238E27FC236}">
                <a16:creationId xmlns:a16="http://schemas.microsoft.com/office/drawing/2014/main" id="{CFB16DAC-D99C-7238-90C6-D1C47F26E6B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297804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>
          <a:extLst>
            <a:ext uri="{FF2B5EF4-FFF2-40B4-BE49-F238E27FC236}">
              <a16:creationId xmlns:a16="http://schemas.microsoft.com/office/drawing/2014/main" id="{88568493-1895-2175-2F6B-9E2B804D69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350b56c210a_0_50:notes">
            <a:extLst>
              <a:ext uri="{FF2B5EF4-FFF2-40B4-BE49-F238E27FC236}">
                <a16:creationId xmlns:a16="http://schemas.microsoft.com/office/drawing/2014/main" id="{A2B7BC7B-4E9C-A44B-DB6C-022B2E6570D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  <p:sp>
        <p:nvSpPr>
          <p:cNvPr id="278" name="Google Shape;278;g350b56c210a_0_50:notes">
            <a:extLst>
              <a:ext uri="{FF2B5EF4-FFF2-40B4-BE49-F238E27FC236}">
                <a16:creationId xmlns:a16="http://schemas.microsoft.com/office/drawing/2014/main" id="{481E39F7-8DD2-4610-73BA-3763EC00D43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207958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350eef1ea7a_3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0" name="Google Shape;350;g350eef1ea7a_3_27:notes"/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351" name="Google Shape;351;g350eef1ea7a_3_27:notes"/>
          <p:cNvSpPr txBox="1"/>
          <p:nvPr/>
        </p:nvSpPr>
        <p:spPr>
          <a:xfrm>
            <a:off x="3884608" y="8685208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16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>
          <a:extLst>
            <a:ext uri="{FF2B5EF4-FFF2-40B4-BE49-F238E27FC236}">
              <a16:creationId xmlns:a16="http://schemas.microsoft.com/office/drawing/2014/main" id="{BEC10FDD-9AB9-D82E-458F-80301F9F9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350eef1ea7a_3_0:notes">
            <a:extLst>
              <a:ext uri="{FF2B5EF4-FFF2-40B4-BE49-F238E27FC236}">
                <a16:creationId xmlns:a16="http://schemas.microsoft.com/office/drawing/2014/main" id="{3F4FE879-6F0B-E16B-808C-51FA14B3FF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5" name="Google Shape;185;g350eef1ea7a_3_0:notes">
            <a:extLst>
              <a:ext uri="{FF2B5EF4-FFF2-40B4-BE49-F238E27FC236}">
                <a16:creationId xmlns:a16="http://schemas.microsoft.com/office/drawing/2014/main" id="{78B3CEF5-E891-5AB4-8A3B-B433D0EC3E7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186" name="Google Shape;186;g350eef1ea7a_3_0:notes">
            <a:extLst>
              <a:ext uri="{FF2B5EF4-FFF2-40B4-BE49-F238E27FC236}">
                <a16:creationId xmlns:a16="http://schemas.microsoft.com/office/drawing/2014/main" id="{9270B398-2F64-4727-D9E6-4230D3D0C6A9}"/>
              </a:ext>
            </a:extLst>
          </p:cNvPr>
          <p:cNvSpPr txBox="1"/>
          <p:nvPr/>
        </p:nvSpPr>
        <p:spPr>
          <a:xfrm>
            <a:off x="3884608" y="8685208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17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401040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>
          <a:extLst>
            <a:ext uri="{FF2B5EF4-FFF2-40B4-BE49-F238E27FC236}">
              <a16:creationId xmlns:a16="http://schemas.microsoft.com/office/drawing/2014/main" id="{3326CB71-7817-B04A-E619-ADA89596D0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22:notes">
            <a:extLst>
              <a:ext uri="{FF2B5EF4-FFF2-40B4-BE49-F238E27FC236}">
                <a16:creationId xmlns:a16="http://schemas.microsoft.com/office/drawing/2014/main" id="{C2F3E806-DB0C-CE27-C07B-15907248B20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70" name="Google Shape;370;p22:notes">
            <a:extLst>
              <a:ext uri="{FF2B5EF4-FFF2-40B4-BE49-F238E27FC236}">
                <a16:creationId xmlns:a16="http://schemas.microsoft.com/office/drawing/2014/main" id="{3574DBC5-0DB4-5C4D-AE7B-31F5DA71D4C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643914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>
          <a:extLst>
            <a:ext uri="{FF2B5EF4-FFF2-40B4-BE49-F238E27FC236}">
              <a16:creationId xmlns:a16="http://schemas.microsoft.com/office/drawing/2014/main" id="{F63004EE-7383-8568-8699-F9E0B6801F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22:notes">
            <a:extLst>
              <a:ext uri="{FF2B5EF4-FFF2-40B4-BE49-F238E27FC236}">
                <a16:creationId xmlns:a16="http://schemas.microsoft.com/office/drawing/2014/main" id="{B81DD252-C4C3-B144-0C49-76465C95CAD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70" name="Google Shape;370;p22:notes">
            <a:extLst>
              <a:ext uri="{FF2B5EF4-FFF2-40B4-BE49-F238E27FC236}">
                <a16:creationId xmlns:a16="http://schemas.microsoft.com/office/drawing/2014/main" id="{6B96BF1D-98A3-1B6B-23D4-D0564C50543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846346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>
          <a:extLst>
            <a:ext uri="{FF2B5EF4-FFF2-40B4-BE49-F238E27FC236}">
              <a16:creationId xmlns:a16="http://schemas.microsoft.com/office/drawing/2014/main" id="{86FC60C6-1C2D-4B55-7DD2-4D8AB430A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>
            <a:extLst>
              <a:ext uri="{FF2B5EF4-FFF2-40B4-BE49-F238E27FC236}">
                <a16:creationId xmlns:a16="http://schemas.microsoft.com/office/drawing/2014/main" id="{5755AFFD-BB81-2517-C713-F29306B7836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3" name="Google Shape;153;p5:notes">
            <a:extLst>
              <a:ext uri="{FF2B5EF4-FFF2-40B4-BE49-F238E27FC236}">
                <a16:creationId xmlns:a16="http://schemas.microsoft.com/office/drawing/2014/main" id="{916102D4-F8F9-6869-E64B-F5B083680BA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4331213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>
          <a:extLst>
            <a:ext uri="{FF2B5EF4-FFF2-40B4-BE49-F238E27FC236}">
              <a16:creationId xmlns:a16="http://schemas.microsoft.com/office/drawing/2014/main" id="{58413B69-010E-C4FA-18E0-91B8430BC9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22:notes">
            <a:extLst>
              <a:ext uri="{FF2B5EF4-FFF2-40B4-BE49-F238E27FC236}">
                <a16:creationId xmlns:a16="http://schemas.microsoft.com/office/drawing/2014/main" id="{EAC9EE13-E2D6-5A2E-10D7-4BB4642E979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70" name="Google Shape;370;p22:notes">
            <a:extLst>
              <a:ext uri="{FF2B5EF4-FFF2-40B4-BE49-F238E27FC236}">
                <a16:creationId xmlns:a16="http://schemas.microsoft.com/office/drawing/2014/main" id="{A30E6FC9-C56B-85B3-6001-BF0D908879A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278415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>
          <a:extLst>
            <a:ext uri="{FF2B5EF4-FFF2-40B4-BE49-F238E27FC236}">
              <a16:creationId xmlns:a16="http://schemas.microsoft.com/office/drawing/2014/main" id="{45154AA2-350D-50F1-2805-9F1F83DEAF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2:notes">
            <a:extLst>
              <a:ext uri="{FF2B5EF4-FFF2-40B4-BE49-F238E27FC236}">
                <a16:creationId xmlns:a16="http://schemas.microsoft.com/office/drawing/2014/main" id="{B9C373F5-8ED7-BBEC-2B12-63C8416AC36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31" name="Google Shape;231;p12:notes">
            <a:extLst>
              <a:ext uri="{FF2B5EF4-FFF2-40B4-BE49-F238E27FC236}">
                <a16:creationId xmlns:a16="http://schemas.microsoft.com/office/drawing/2014/main" id="{1C6838D4-2DC6-9FEF-5574-2D2B2687E2E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955256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>
          <a:extLst>
            <a:ext uri="{FF2B5EF4-FFF2-40B4-BE49-F238E27FC236}">
              <a16:creationId xmlns:a16="http://schemas.microsoft.com/office/drawing/2014/main" id="{D3763376-4814-CD2A-9B96-31D47184D7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2:notes">
            <a:extLst>
              <a:ext uri="{FF2B5EF4-FFF2-40B4-BE49-F238E27FC236}">
                <a16:creationId xmlns:a16="http://schemas.microsoft.com/office/drawing/2014/main" id="{E9F5BD26-B76E-C38A-B2F6-C23E70822EF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31" name="Google Shape;231;p12:notes">
            <a:extLst>
              <a:ext uri="{FF2B5EF4-FFF2-40B4-BE49-F238E27FC236}">
                <a16:creationId xmlns:a16="http://schemas.microsoft.com/office/drawing/2014/main" id="{46B4F67C-C76C-1BAA-DC01-92C6EB3C01B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24562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>
          <a:extLst>
            <a:ext uri="{FF2B5EF4-FFF2-40B4-BE49-F238E27FC236}">
              <a16:creationId xmlns:a16="http://schemas.microsoft.com/office/drawing/2014/main" id="{B124140C-8EF9-F815-F7F5-D813FCCB7D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0:notes">
            <a:extLst>
              <a:ext uri="{FF2B5EF4-FFF2-40B4-BE49-F238E27FC236}">
                <a16:creationId xmlns:a16="http://schemas.microsoft.com/office/drawing/2014/main" id="{E7630B28-A036-105F-02C1-B3EF53568FD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4" name="Google Shape;204;p10:notes">
            <a:extLst>
              <a:ext uri="{FF2B5EF4-FFF2-40B4-BE49-F238E27FC236}">
                <a16:creationId xmlns:a16="http://schemas.microsoft.com/office/drawing/2014/main" id="{43626961-0761-55A5-8F7C-74C4D6A365F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014905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>
          <a:extLst>
            <a:ext uri="{FF2B5EF4-FFF2-40B4-BE49-F238E27FC236}">
              <a16:creationId xmlns:a16="http://schemas.microsoft.com/office/drawing/2014/main" id="{E09B5BF1-0B22-823D-4FBE-F80D66984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350eef1ea7a_3_27:notes">
            <a:extLst>
              <a:ext uri="{FF2B5EF4-FFF2-40B4-BE49-F238E27FC236}">
                <a16:creationId xmlns:a16="http://schemas.microsoft.com/office/drawing/2014/main" id="{684E3CFB-8C41-EF31-0DD5-F5184945679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0" name="Google Shape;350;g350eef1ea7a_3_27:notes">
            <a:extLst>
              <a:ext uri="{FF2B5EF4-FFF2-40B4-BE49-F238E27FC236}">
                <a16:creationId xmlns:a16="http://schemas.microsoft.com/office/drawing/2014/main" id="{D9C17D2A-729E-FEC6-4473-FD6A60AB549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1040" y="4473891"/>
            <a:ext cx="5608320" cy="3660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2" tIns="46568" rIns="93162" bIns="46568" anchor="t" anchorCtr="0">
            <a:noAutofit/>
          </a:bodyPr>
          <a:lstStyle/>
          <a:p>
            <a:pPr marL="0" indent="0"/>
            <a:r>
              <a:rPr lang="en-US" dirty="0"/>
              <a:t>MORGAN</a:t>
            </a:r>
          </a:p>
          <a:p>
            <a:pPr marL="0" indent="0"/>
            <a:endParaRPr lang="en-US" dirty="0"/>
          </a:p>
          <a:p>
            <a:pPr marL="342900" indent="-34290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1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I’m a high school student. Who can help me get signed up for pre-apprenticeship?</a:t>
            </a:r>
          </a:p>
          <a:p>
            <a:pPr marL="342900" indent="-34290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1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 an employer, can I enroll high school students </a:t>
            </a:r>
            <a:r>
              <a:rPr lang="en-US" sz="1200" i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</a:t>
            </a:r>
            <a:r>
              <a:rPr lang="en-US" sz="1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my current employees in registered pre-apprenticeship and apprenticeship?</a:t>
            </a:r>
          </a:p>
          <a:p>
            <a:pPr marL="342900" indent="-34290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1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Can I use multiple sources of funding?</a:t>
            </a:r>
          </a:p>
          <a:p>
            <a:pPr marL="342900" indent="-34290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1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 I enroll with Building Bright Futures or NC Career Launch before or after my pre-apprentices register with </a:t>
            </a:r>
            <a:r>
              <a:rPr lang="en-US" sz="12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ApprenticeshipNC</a:t>
            </a:r>
            <a:r>
              <a:rPr lang="en-US" sz="1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pPr marL="342900" indent="-342900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sz="1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many pre-apprentices do I have to enroll? Do I have to have pre-apprentices all year?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/>
            <a:endParaRPr dirty="0"/>
          </a:p>
        </p:txBody>
      </p:sp>
      <p:sp>
        <p:nvSpPr>
          <p:cNvPr id="351" name="Google Shape;351;g350eef1ea7a_3_27:notes">
            <a:extLst>
              <a:ext uri="{FF2B5EF4-FFF2-40B4-BE49-F238E27FC236}">
                <a16:creationId xmlns:a16="http://schemas.microsoft.com/office/drawing/2014/main" id="{A5EB5B99-2899-5D79-7BE2-6083F0352A83}"/>
              </a:ext>
            </a:extLst>
          </p:cNvPr>
          <p:cNvSpPr txBox="1"/>
          <p:nvPr/>
        </p:nvSpPr>
        <p:spPr>
          <a:xfrm>
            <a:off x="3970933" y="8829961"/>
            <a:ext cx="3037840" cy="4663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2" tIns="46568" rIns="93162" bIns="46568" anchor="b" anchorCtr="0">
            <a:noAutofit/>
          </a:bodyPr>
          <a:lstStyle/>
          <a:p>
            <a:pPr algn="r">
              <a:buSzPts val="1800"/>
            </a:pPr>
            <a:fld id="{00000000-1234-1234-1234-123412341234}" type="slidenum">
              <a:rPr lang="en-US" sz="1800"/>
              <a:pPr algn="r">
                <a:buSzPts val="1800"/>
              </a:pPr>
              <a:t>25</a:t>
            </a:fld>
            <a:endParaRPr sz="1200"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769757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0" name="Google Shape;330;p17:notes"/>
          <p:cNvSpPr txBox="1">
            <a:spLocks noGrp="1"/>
          </p:cNvSpPr>
          <p:nvPr>
            <p:ph type="body" idx="1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endParaRPr dirty="0"/>
          </a:p>
        </p:txBody>
      </p:sp>
      <p:sp>
        <p:nvSpPr>
          <p:cNvPr id="331" name="Google Shape;331;p17:notes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26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9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23667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9"/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23667"/>
              </a:buClr>
              <a:buSzPts val="2400"/>
              <a:buNone/>
              <a:defRPr sz="2400"/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19"/>
          <p:cNvSpPr txBox="1">
            <a:spLocks noGrp="1"/>
          </p:cNvSpPr>
          <p:nvPr>
            <p:ph type="dt" idx="10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9"/>
          <p:cNvSpPr txBox="1">
            <a:spLocks noGrp="1"/>
          </p:cNvSpPr>
          <p:nvPr>
            <p:ph type="ftr" idx="11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9"/>
          <p:cNvSpPr txBox="1">
            <a:spLocks noGrp="1"/>
          </p:cNvSpPr>
          <p:nvPr>
            <p:ph type="sldNum" idx="12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 b="0" i="0" u="none" strike="noStrike" cap="none">
              <a:solidFill>
                <a:srgbClr val="899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0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23667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0"/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23667"/>
              </a:buClr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20"/>
          <p:cNvSpPr txBox="1">
            <a:spLocks noGrp="1"/>
          </p:cNvSpPr>
          <p:nvPr>
            <p:ph type="dt" idx="10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0"/>
          <p:cNvSpPr txBox="1">
            <a:spLocks noGrp="1"/>
          </p:cNvSpPr>
          <p:nvPr>
            <p:ph type="ftr" idx="11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0"/>
          <p:cNvSpPr txBox="1">
            <a:spLocks noGrp="1"/>
          </p:cNvSpPr>
          <p:nvPr>
            <p:ph type="sldNum" idx="12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 b="0" i="0" u="none" strike="noStrike" cap="none">
              <a:solidFill>
                <a:srgbClr val="899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1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23667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1"/>
          <p:cNvSpPr txBox="1">
            <a:spLocks noGrp="1"/>
          </p:cNvSpPr>
          <p:nvPr>
            <p:ph type="dt" idx="10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1"/>
          <p:cNvSpPr txBox="1">
            <a:spLocks noGrp="1"/>
          </p:cNvSpPr>
          <p:nvPr>
            <p:ph type="ftr" idx="11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1"/>
          <p:cNvSpPr txBox="1">
            <a:spLocks noGrp="1"/>
          </p:cNvSpPr>
          <p:nvPr>
            <p:ph type="sldNum" idx="12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 b="0" i="0" u="none" strike="noStrike" cap="none">
              <a:solidFill>
                <a:srgbClr val="899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2"/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23667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2"/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990A0"/>
              </a:buClr>
              <a:buSzPts val="2400"/>
              <a:buNone/>
              <a:defRPr sz="2400">
                <a:solidFill>
                  <a:srgbClr val="8990A0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22"/>
          <p:cNvSpPr txBox="1">
            <a:spLocks noGrp="1"/>
          </p:cNvSpPr>
          <p:nvPr>
            <p:ph type="dt" idx="10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2"/>
          <p:cNvSpPr txBox="1">
            <a:spLocks noGrp="1"/>
          </p:cNvSpPr>
          <p:nvPr>
            <p:ph type="ftr" idx="11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2"/>
          <p:cNvSpPr txBox="1">
            <a:spLocks noGrp="1"/>
          </p:cNvSpPr>
          <p:nvPr>
            <p:ph type="sldNum" idx="12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 b="0" i="0" u="none" strike="noStrike" cap="none">
              <a:solidFill>
                <a:srgbClr val="899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3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23667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3"/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5181603" cy="4351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23667"/>
              </a:buClr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23"/>
          <p:cNvSpPr txBox="1">
            <a:spLocks noGrp="1"/>
          </p:cNvSpPr>
          <p:nvPr>
            <p:ph type="body" idx="2"/>
          </p:nvPr>
        </p:nvSpPr>
        <p:spPr>
          <a:xfrm>
            <a:off x="6172200" y="1825627"/>
            <a:ext cx="5181603" cy="4351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23667"/>
              </a:buClr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3"/>
          <p:cNvSpPr txBox="1">
            <a:spLocks noGrp="1"/>
          </p:cNvSpPr>
          <p:nvPr>
            <p:ph type="dt" idx="10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3"/>
          <p:cNvSpPr txBox="1">
            <a:spLocks noGrp="1"/>
          </p:cNvSpPr>
          <p:nvPr>
            <p:ph type="ftr" idx="11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3"/>
          <p:cNvSpPr txBox="1">
            <a:spLocks noGrp="1"/>
          </p:cNvSpPr>
          <p:nvPr>
            <p:ph type="sldNum" idx="12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 b="0" i="0" u="none" strike="noStrike" cap="none">
              <a:solidFill>
                <a:srgbClr val="899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4"/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23667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4"/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23667"/>
              </a:buClr>
              <a:buSzPts val="2400"/>
              <a:buNone/>
              <a:defRPr sz="2400" b="1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24"/>
          <p:cNvSpPr txBox="1">
            <a:spLocks noGrp="1"/>
          </p:cNvSpPr>
          <p:nvPr>
            <p:ph type="body" idx="2"/>
          </p:nvPr>
        </p:nvSpPr>
        <p:spPr>
          <a:xfrm>
            <a:off x="839784" y="2505071"/>
            <a:ext cx="5157782" cy="3684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23667"/>
              </a:buClr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24"/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23667"/>
              </a:buClr>
              <a:buSzPts val="2400"/>
              <a:buNone/>
              <a:defRPr sz="2400" b="1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4"/>
          <p:cNvSpPr txBox="1">
            <a:spLocks noGrp="1"/>
          </p:cNvSpPr>
          <p:nvPr>
            <p:ph type="body" idx="4"/>
          </p:nvPr>
        </p:nvSpPr>
        <p:spPr>
          <a:xfrm>
            <a:off x="6172200" y="2505071"/>
            <a:ext cx="5183184" cy="3684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23667"/>
              </a:buClr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4"/>
          <p:cNvSpPr txBox="1">
            <a:spLocks noGrp="1"/>
          </p:cNvSpPr>
          <p:nvPr>
            <p:ph type="dt" idx="10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4"/>
          <p:cNvSpPr txBox="1">
            <a:spLocks noGrp="1"/>
          </p:cNvSpPr>
          <p:nvPr>
            <p:ph type="ftr" idx="11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4"/>
          <p:cNvSpPr txBox="1">
            <a:spLocks noGrp="1"/>
          </p:cNvSpPr>
          <p:nvPr>
            <p:ph type="sldNum" idx="12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 b="0" i="0" u="none" strike="noStrike" cap="none">
              <a:solidFill>
                <a:srgbClr val="899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5"/>
          <p:cNvSpPr txBox="1">
            <a:spLocks noGrp="1"/>
          </p:cNvSpPr>
          <p:nvPr>
            <p:ph type="dt" idx="10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5"/>
          <p:cNvSpPr txBox="1">
            <a:spLocks noGrp="1"/>
          </p:cNvSpPr>
          <p:nvPr>
            <p:ph type="ftr" idx="11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5"/>
          <p:cNvSpPr txBox="1">
            <a:spLocks noGrp="1"/>
          </p:cNvSpPr>
          <p:nvPr>
            <p:ph type="sldNum" idx="12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 b="0" i="0" u="none" strike="noStrike" cap="none">
              <a:solidFill>
                <a:srgbClr val="899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6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23667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6"/>
          <p:cNvSpPr txBox="1">
            <a:spLocks noGrp="1"/>
          </p:cNvSpPr>
          <p:nvPr>
            <p:ph type="body" idx="1"/>
          </p:nvPr>
        </p:nvSpPr>
        <p:spPr>
          <a:xfrm>
            <a:off x="5183184" y="987423"/>
            <a:ext cx="6172200" cy="4873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23667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000"/>
              <a:buChar char="•"/>
              <a:defRPr sz="20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26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23667"/>
              </a:buClr>
              <a:buSzPts val="1600"/>
              <a:buNone/>
              <a:defRPr sz="16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26"/>
          <p:cNvSpPr txBox="1">
            <a:spLocks noGrp="1"/>
          </p:cNvSpPr>
          <p:nvPr>
            <p:ph type="dt" idx="10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6"/>
          <p:cNvSpPr txBox="1">
            <a:spLocks noGrp="1"/>
          </p:cNvSpPr>
          <p:nvPr>
            <p:ph type="ftr" idx="11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6"/>
          <p:cNvSpPr txBox="1">
            <a:spLocks noGrp="1"/>
          </p:cNvSpPr>
          <p:nvPr>
            <p:ph type="sldNum" idx="12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 b="0" i="0" u="none" strike="noStrike" cap="none">
              <a:solidFill>
                <a:srgbClr val="899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7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23667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7"/>
          <p:cNvSpPr>
            <a:spLocks noGrp="1"/>
          </p:cNvSpPr>
          <p:nvPr>
            <p:ph type="pic" idx="2"/>
          </p:nvPr>
        </p:nvSpPr>
        <p:spPr>
          <a:xfrm>
            <a:off x="5183184" y="987423"/>
            <a:ext cx="6172200" cy="4873623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7"/>
          <p:cNvSpPr txBox="1">
            <a:spLocks noGrp="1"/>
          </p:cNvSpPr>
          <p:nvPr>
            <p:ph type="body" idx="1"/>
          </p:nvPr>
        </p:nvSpPr>
        <p:spPr>
          <a:xfrm>
            <a:off x="839784" y="2057400"/>
            <a:ext cx="3932240" cy="3811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23667"/>
              </a:buClr>
              <a:buSzPts val="1600"/>
              <a:buNone/>
              <a:defRPr sz="16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27"/>
          <p:cNvSpPr txBox="1">
            <a:spLocks noGrp="1"/>
          </p:cNvSpPr>
          <p:nvPr>
            <p:ph type="dt" idx="10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7"/>
          <p:cNvSpPr txBox="1">
            <a:spLocks noGrp="1"/>
          </p:cNvSpPr>
          <p:nvPr>
            <p:ph type="ftr" idx="11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7"/>
          <p:cNvSpPr txBox="1">
            <a:spLocks noGrp="1"/>
          </p:cNvSpPr>
          <p:nvPr>
            <p:ph type="sldNum" idx="12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 b="0" i="0" u="none" strike="noStrike" cap="none">
              <a:solidFill>
                <a:srgbClr val="899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8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23667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8"/>
          <p:cNvSpPr txBox="1">
            <a:spLocks noGrp="1"/>
          </p:cNvSpPr>
          <p:nvPr>
            <p:ph type="body" idx="1"/>
          </p:nvPr>
        </p:nvSpPr>
        <p:spPr>
          <a:xfrm rot="5400000">
            <a:off x="3920335" y="-1256505"/>
            <a:ext cx="4351336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23667"/>
              </a:buClr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8"/>
          <p:cNvSpPr txBox="1">
            <a:spLocks noGrp="1"/>
          </p:cNvSpPr>
          <p:nvPr>
            <p:ph type="dt" idx="10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8"/>
          <p:cNvSpPr txBox="1">
            <a:spLocks noGrp="1"/>
          </p:cNvSpPr>
          <p:nvPr>
            <p:ph type="ftr" idx="11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8"/>
          <p:cNvSpPr txBox="1">
            <a:spLocks noGrp="1"/>
          </p:cNvSpPr>
          <p:nvPr>
            <p:ph type="sldNum" idx="12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 b="0" i="0" u="none" strike="noStrike" cap="none">
              <a:solidFill>
                <a:srgbClr val="899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9"/>
          <p:cNvSpPr txBox="1">
            <a:spLocks noGrp="1"/>
          </p:cNvSpPr>
          <p:nvPr>
            <p:ph type="title"/>
          </p:nvPr>
        </p:nvSpPr>
        <p:spPr>
          <a:xfrm rot="5400000">
            <a:off x="7133436" y="1956596"/>
            <a:ext cx="5811834" cy="2628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23667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9"/>
          <p:cNvSpPr txBox="1">
            <a:spLocks noGrp="1"/>
          </p:cNvSpPr>
          <p:nvPr>
            <p:ph type="body" idx="1"/>
          </p:nvPr>
        </p:nvSpPr>
        <p:spPr>
          <a:xfrm rot="5400000">
            <a:off x="1799434" y="-596102"/>
            <a:ext cx="5811834" cy="77342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23667"/>
              </a:buClr>
              <a:buSzPts val="2800"/>
              <a:buChar char="•"/>
              <a:defRPr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9"/>
          <p:cNvSpPr txBox="1">
            <a:spLocks noGrp="1"/>
          </p:cNvSpPr>
          <p:nvPr>
            <p:ph type="dt" idx="10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9"/>
          <p:cNvSpPr txBox="1">
            <a:spLocks noGrp="1"/>
          </p:cNvSpPr>
          <p:nvPr>
            <p:ph type="ftr" idx="11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9"/>
          <p:cNvSpPr txBox="1">
            <a:spLocks noGrp="1"/>
          </p:cNvSpPr>
          <p:nvPr>
            <p:ph type="sldNum" idx="12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200" b="0" i="0" u="none" strike="noStrike" cap="none">
              <a:solidFill>
                <a:srgbClr val="899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Title Only">
    <p:bg>
      <p:bgPr>
        <a:solidFill>
          <a:schemeClr val="lt1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3a9a84c41e_0_159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g33a9a84c41e_0_159"/>
          <p:cNvSpPr txBox="1"/>
          <p:nvPr/>
        </p:nvSpPr>
        <p:spPr>
          <a:xfrm>
            <a:off x="10619663" y="6506289"/>
            <a:ext cx="10365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‹#›</a:t>
            </a:fld>
            <a:endParaRPr sz="10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93" name="Google Shape;93;g33a9a84c41e_0_159"/>
          <p:cNvSpPr txBox="1">
            <a:spLocks noGrp="1"/>
          </p:cNvSpPr>
          <p:nvPr>
            <p:ph type="ctrTitle"/>
          </p:nvPr>
        </p:nvSpPr>
        <p:spPr>
          <a:xfrm>
            <a:off x="609599" y="690281"/>
            <a:ext cx="10010100" cy="9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Poppins SemiBold"/>
              <a:buNone/>
              <a:defRPr sz="2800" b="1" i="0">
                <a:solidFill>
                  <a:schemeClr val="accen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94" name="Google Shape;94;g33a9a84c41e_0_15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263169" y="544577"/>
            <a:ext cx="1392253" cy="7751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23667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2366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8"/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23667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2366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023667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023667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023667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23667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023667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8"/>
          <p:cNvSpPr txBox="1">
            <a:spLocks noGrp="1"/>
          </p:cNvSpPr>
          <p:nvPr>
            <p:ph type="dt" idx="10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9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8"/>
          <p:cNvSpPr txBox="1">
            <a:spLocks noGrp="1"/>
          </p:cNvSpPr>
          <p:nvPr>
            <p:ph type="ftr" idx="11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9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8"/>
          <p:cNvSpPr txBox="1">
            <a:spLocks noGrp="1"/>
          </p:cNvSpPr>
          <p:nvPr>
            <p:ph type="sldNum" idx="12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9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90A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90A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90A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90A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90A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90A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90A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90A0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90A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32.jpg"/><Relationship Id="rId7" Type="http://schemas.openxmlformats.org/officeDocument/2006/relationships/image" Target="../media/image36.png"/><Relationship Id="rId12" Type="http://schemas.openxmlformats.org/officeDocument/2006/relationships/image" Target="../media/image41.sv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sv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svg"/><Relationship Id="rId4" Type="http://schemas.openxmlformats.org/officeDocument/2006/relationships/image" Target="../media/image33.jpg"/><Relationship Id="rId9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hyperlink" Target="mailto:morgan.ford@nc.gov" TargetMode="External"/><Relationship Id="rId7" Type="http://schemas.openxmlformats.org/officeDocument/2006/relationships/hyperlink" Target="mailto:Ciera.tucker@nc.gov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Kristie.sauls@nc.gov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49.png"/><Relationship Id="rId4" Type="http://schemas.openxmlformats.org/officeDocument/2006/relationships/image" Target="../media/image2.png"/><Relationship Id="rId9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1" descr="A colorful text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66740" y="4702572"/>
            <a:ext cx="2725232" cy="161942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4C4EA4-B546-A424-486A-8A66CA93C208}"/>
              </a:ext>
            </a:extLst>
          </p:cNvPr>
          <p:cNvSpPr txBox="1"/>
          <p:nvPr/>
        </p:nvSpPr>
        <p:spPr>
          <a:xfrm>
            <a:off x="2246400" y="568502"/>
            <a:ext cx="8008554" cy="1080516"/>
          </a:xfrm>
          <a:custGeom>
            <a:avLst/>
            <a:gdLst>
              <a:gd name="connsiteX0" fmla="*/ 0 w 8098286"/>
              <a:gd name="connsiteY0" fmla="*/ 0 h 725866"/>
              <a:gd name="connsiteX1" fmla="*/ 8098286 w 8098286"/>
              <a:gd name="connsiteY1" fmla="*/ 0 h 725866"/>
              <a:gd name="connsiteX2" fmla="*/ 8098286 w 8098286"/>
              <a:gd name="connsiteY2" fmla="*/ 725866 h 725866"/>
              <a:gd name="connsiteX3" fmla="*/ 0 w 8098286"/>
              <a:gd name="connsiteY3" fmla="*/ 725866 h 725866"/>
              <a:gd name="connsiteX4" fmla="*/ 0 w 8098286"/>
              <a:gd name="connsiteY4" fmla="*/ 0 h 725866"/>
              <a:gd name="connsiteX0" fmla="*/ 0 w 8145288"/>
              <a:gd name="connsiteY0" fmla="*/ 0 h 896782"/>
              <a:gd name="connsiteX1" fmla="*/ 8098286 w 8145288"/>
              <a:gd name="connsiteY1" fmla="*/ 0 h 896782"/>
              <a:gd name="connsiteX2" fmla="*/ 8145288 w 8145288"/>
              <a:gd name="connsiteY2" fmla="*/ 896782 h 896782"/>
              <a:gd name="connsiteX3" fmla="*/ 0 w 8145288"/>
              <a:gd name="connsiteY3" fmla="*/ 725866 h 896782"/>
              <a:gd name="connsiteX4" fmla="*/ 0 w 8145288"/>
              <a:gd name="connsiteY4" fmla="*/ 0 h 896782"/>
              <a:gd name="connsiteX0" fmla="*/ 0 w 8158106"/>
              <a:gd name="connsiteY0" fmla="*/ 0 h 896782"/>
              <a:gd name="connsiteX1" fmla="*/ 8158106 w 8158106"/>
              <a:gd name="connsiteY1" fmla="*/ 230737 h 896782"/>
              <a:gd name="connsiteX2" fmla="*/ 8145288 w 8158106"/>
              <a:gd name="connsiteY2" fmla="*/ 896782 h 896782"/>
              <a:gd name="connsiteX3" fmla="*/ 0 w 8158106"/>
              <a:gd name="connsiteY3" fmla="*/ 725866 h 896782"/>
              <a:gd name="connsiteX4" fmla="*/ 0 w 8158106"/>
              <a:gd name="connsiteY4" fmla="*/ 0 h 896782"/>
              <a:gd name="connsiteX0" fmla="*/ 149552 w 8158106"/>
              <a:gd name="connsiteY0" fmla="*/ 0 h 1080516"/>
              <a:gd name="connsiteX1" fmla="*/ 8158106 w 8158106"/>
              <a:gd name="connsiteY1" fmla="*/ 414471 h 1080516"/>
              <a:gd name="connsiteX2" fmla="*/ 8145288 w 8158106"/>
              <a:gd name="connsiteY2" fmla="*/ 1080516 h 1080516"/>
              <a:gd name="connsiteX3" fmla="*/ 0 w 8158106"/>
              <a:gd name="connsiteY3" fmla="*/ 909600 h 1080516"/>
              <a:gd name="connsiteX4" fmla="*/ 149552 w 8158106"/>
              <a:gd name="connsiteY4" fmla="*/ 0 h 1080516"/>
              <a:gd name="connsiteX0" fmla="*/ 0 w 8008554"/>
              <a:gd name="connsiteY0" fmla="*/ 0 h 1080516"/>
              <a:gd name="connsiteX1" fmla="*/ 8008554 w 8008554"/>
              <a:gd name="connsiteY1" fmla="*/ 414471 h 1080516"/>
              <a:gd name="connsiteX2" fmla="*/ 7995736 w 8008554"/>
              <a:gd name="connsiteY2" fmla="*/ 1080516 h 1080516"/>
              <a:gd name="connsiteX3" fmla="*/ 34182 w 8008554"/>
              <a:gd name="connsiteY3" fmla="*/ 721593 h 1080516"/>
              <a:gd name="connsiteX4" fmla="*/ 0 w 8008554"/>
              <a:gd name="connsiteY4" fmla="*/ 0 h 1080516"/>
              <a:gd name="connsiteX0" fmla="*/ 0 w 8008554"/>
              <a:gd name="connsiteY0" fmla="*/ 0 h 1080516"/>
              <a:gd name="connsiteX1" fmla="*/ 3269911 w 8008554"/>
              <a:gd name="connsiteY1" fmla="*/ 387154 h 1080516"/>
              <a:gd name="connsiteX2" fmla="*/ 8008554 w 8008554"/>
              <a:gd name="connsiteY2" fmla="*/ 414471 h 1080516"/>
              <a:gd name="connsiteX3" fmla="*/ 7995736 w 8008554"/>
              <a:gd name="connsiteY3" fmla="*/ 1080516 h 1080516"/>
              <a:gd name="connsiteX4" fmla="*/ 34182 w 8008554"/>
              <a:gd name="connsiteY4" fmla="*/ 721593 h 1080516"/>
              <a:gd name="connsiteX5" fmla="*/ 0 w 8008554"/>
              <a:gd name="connsiteY5" fmla="*/ 0 h 1080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08554" h="1080516">
                <a:moveTo>
                  <a:pt x="0" y="0"/>
                </a:moveTo>
                <a:cubicBezTo>
                  <a:pt x="1151215" y="60685"/>
                  <a:pt x="2118696" y="326469"/>
                  <a:pt x="3269911" y="387154"/>
                </a:cubicBezTo>
                <a:lnTo>
                  <a:pt x="8008554" y="414471"/>
                </a:lnTo>
                <a:lnTo>
                  <a:pt x="7995736" y="1080516"/>
                </a:lnTo>
                <a:lnTo>
                  <a:pt x="34182" y="721593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Dreaming Outloud Pro" panose="020F0502020204030204" pitchFamily="66" charset="0"/>
                <a:cs typeface="Dreaming Outloud Pro" panose="020F0502020204030204" pitchFamily="66" charset="0"/>
              </a:rPr>
              <a:t>Back-to-School Webinar Series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DB431A-9D49-A454-A97A-F37B83D2717C}"/>
              </a:ext>
            </a:extLst>
          </p:cNvPr>
          <p:cNvSpPr txBox="1"/>
          <p:nvPr/>
        </p:nvSpPr>
        <p:spPr>
          <a:xfrm>
            <a:off x="349434" y="2085709"/>
            <a:ext cx="113488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Ready, Set, Learn!</a:t>
            </a:r>
          </a:p>
          <a:p>
            <a:pPr algn="ctr"/>
            <a:r>
              <a:rPr lang="en-US" sz="60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All About Pre-Apprenticeship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997BD-9A7C-D938-2926-65CBFE3DE747}"/>
              </a:ext>
            </a:extLst>
          </p:cNvPr>
          <p:cNvSpPr txBox="1"/>
          <p:nvPr/>
        </p:nvSpPr>
        <p:spPr>
          <a:xfrm>
            <a:off x="4266860" y="1102050"/>
            <a:ext cx="2708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2">
                    <a:lumMod val="75000"/>
                    <a:lumOff val="25000"/>
                  </a:schemeClr>
                </a:solidFill>
                <a:latin typeface="Dreaming Outloud Pro" panose="020F0502020204030204" pitchFamily="66" charset="0"/>
                <a:cs typeface="Dreaming Outloud Pro" panose="020F0502020204030204" pitchFamily="66" charset="0"/>
              </a:rPr>
              <a:t>August 19, 2025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E36F5C9-B725-0875-4C3D-24AEDC0ED2FE}"/>
              </a:ext>
            </a:extLst>
          </p:cNvPr>
          <p:cNvSpPr/>
          <p:nvPr/>
        </p:nvSpPr>
        <p:spPr>
          <a:xfrm>
            <a:off x="377439" y="1707518"/>
            <a:ext cx="11378725" cy="2616863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3144B1-E3B8-0771-3AA2-720BCDC90FEB}"/>
              </a:ext>
            </a:extLst>
          </p:cNvPr>
          <p:cNvSpPr txBox="1"/>
          <p:nvPr/>
        </p:nvSpPr>
        <p:spPr>
          <a:xfrm>
            <a:off x="254950" y="370598"/>
            <a:ext cx="113488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Back-to-School Webinar Series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B7EF9-01E1-61FD-960E-A99859E8C4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3" y="207624"/>
            <a:ext cx="10515600" cy="943026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/>
              <a:t>Reminders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4D3112-D611-0939-0DA1-E684CF3980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5291" y="1721976"/>
            <a:ext cx="6094447" cy="4348163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3300" dirty="0">
                <a:solidFill>
                  <a:schemeClr val="tx1"/>
                </a:solidFill>
              </a:rPr>
              <a:t>This webinar will be recorded and posted on the BBF web site, as well as the slides.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3300" dirty="0">
                <a:solidFill>
                  <a:schemeClr val="tx1"/>
                </a:solidFill>
              </a:rPr>
              <a:t>Please mute your microphones and turn off your cameras unless speaking.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3300" dirty="0">
                <a:solidFill>
                  <a:schemeClr val="tx1"/>
                </a:solidFill>
              </a:rPr>
              <a:t>Type your name, organization, and apprenticeship role in the chat.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3300" dirty="0">
                <a:solidFill>
                  <a:schemeClr val="tx1"/>
                </a:solidFill>
              </a:rPr>
              <a:t>Ask questions in the chat or raise your hand. We will have breaks to answer them.</a:t>
            </a:r>
          </a:p>
        </p:txBody>
      </p:sp>
      <p:sp>
        <p:nvSpPr>
          <p:cNvPr id="4" name="Google Shape;104;p1">
            <a:extLst>
              <a:ext uri="{FF2B5EF4-FFF2-40B4-BE49-F238E27FC236}">
                <a16:creationId xmlns:a16="http://schemas.microsoft.com/office/drawing/2014/main" id="{E781671D-D8B4-D38B-11EA-42E4DD477CA4}"/>
              </a:ext>
            </a:extLst>
          </p:cNvPr>
          <p:cNvSpPr/>
          <p:nvPr/>
        </p:nvSpPr>
        <p:spPr>
          <a:xfrm>
            <a:off x="906492" y="1189245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4" descr="Adult working at laptop with headphones">
            <a:extLst>
              <a:ext uri="{FF2B5EF4-FFF2-40B4-BE49-F238E27FC236}">
                <a16:creationId xmlns:a16="http://schemas.microsoft.com/office/drawing/2014/main" id="{E4887B59-B7BB-EA52-C929-22EED878FD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423" y="2355698"/>
            <a:ext cx="3617286" cy="241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927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9648D7-1C4C-6A06-C6D5-53EC69637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person, child, outdoor, ground&#10;&#10;AI-generated content may be incorrect.">
            <a:extLst>
              <a:ext uri="{FF2B5EF4-FFF2-40B4-BE49-F238E27FC236}">
                <a16:creationId xmlns:a16="http://schemas.microsoft.com/office/drawing/2014/main" id="{0314375C-3B75-F042-A102-6B9C89770A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3968" y="4571203"/>
            <a:ext cx="3349037" cy="203554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077E868-BA23-9ECF-4EC8-AF00BEE43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3" y="151257"/>
            <a:ext cx="10515600" cy="943026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/>
              <a:t>Session Overview</a:t>
            </a:r>
          </a:p>
        </p:txBody>
      </p:sp>
      <p:sp>
        <p:nvSpPr>
          <p:cNvPr id="4" name="Google Shape;104;p1">
            <a:extLst>
              <a:ext uri="{FF2B5EF4-FFF2-40B4-BE49-F238E27FC236}">
                <a16:creationId xmlns:a16="http://schemas.microsoft.com/office/drawing/2014/main" id="{03281EE7-6286-BEDC-8121-B2D073EF3943}"/>
              </a:ext>
            </a:extLst>
          </p:cNvPr>
          <p:cNvSpPr/>
          <p:nvPr/>
        </p:nvSpPr>
        <p:spPr>
          <a:xfrm>
            <a:off x="906492" y="1089037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0D0EFB-D2FA-969A-2AA0-31C35DDD6286}"/>
              </a:ext>
            </a:extLst>
          </p:cNvPr>
          <p:cNvSpPr txBox="1"/>
          <p:nvPr/>
        </p:nvSpPr>
        <p:spPr>
          <a:xfrm>
            <a:off x="1066644" y="1947276"/>
            <a:ext cx="423813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36550" indent="-28575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Apprenticeship Review</a:t>
            </a:r>
          </a:p>
          <a:p>
            <a:pPr marL="336550" indent="-28575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About Pre-Apprenticeship</a:t>
            </a:r>
          </a:p>
          <a:p>
            <a:pPr marL="336550" indent="-28575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High School &amp; Adult Models</a:t>
            </a:r>
          </a:p>
          <a:p>
            <a:pPr marL="336550" indent="-28575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Resources and Support</a:t>
            </a:r>
          </a:p>
          <a:p>
            <a:pPr marL="336550" indent="-28575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Best Practices</a:t>
            </a:r>
          </a:p>
        </p:txBody>
      </p:sp>
      <p:pic>
        <p:nvPicPr>
          <p:cNvPr id="284" name="Google Shape;284;g350b56c210a_0_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72834" y="2616927"/>
            <a:ext cx="2629964" cy="252972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 descr="A picture containing person, indoor, transport&#10;&#10;AI-generated content may be incorrect.">
            <a:extLst>
              <a:ext uri="{FF2B5EF4-FFF2-40B4-BE49-F238E27FC236}">
                <a16:creationId xmlns:a16="http://schemas.microsoft.com/office/drawing/2014/main" id="{C885753B-31F4-2FF7-549A-47FC01960D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8749" y="1273559"/>
            <a:ext cx="2246047" cy="2270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101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>
          <a:extLst>
            <a:ext uri="{FF2B5EF4-FFF2-40B4-BE49-F238E27FC236}">
              <a16:creationId xmlns:a16="http://schemas.microsoft.com/office/drawing/2014/main" id="{96BAAAFB-C4D9-A03D-B08D-B21BA6F53A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">
            <a:extLst>
              <a:ext uri="{FF2B5EF4-FFF2-40B4-BE49-F238E27FC236}">
                <a16:creationId xmlns:a16="http://schemas.microsoft.com/office/drawing/2014/main" id="{A4174A18-9B0B-8401-B8BE-E5E15764213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50999"/>
            <a:ext cx="10515600" cy="8573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  <a:latin typeface="Calibri"/>
                <a:ea typeface="Calibri"/>
                <a:cs typeface="Calibri"/>
                <a:sym typeface="Calibri"/>
              </a:rPr>
              <a:t>What is Apprenticeship?</a:t>
            </a:r>
            <a:endParaRPr dirty="0"/>
          </a:p>
        </p:txBody>
      </p:sp>
      <p:sp>
        <p:nvSpPr>
          <p:cNvPr id="143" name="Google Shape;143;p4">
            <a:extLst>
              <a:ext uri="{FF2B5EF4-FFF2-40B4-BE49-F238E27FC236}">
                <a16:creationId xmlns:a16="http://schemas.microsoft.com/office/drawing/2014/main" id="{90A62C17-87C5-D393-C7C1-70C8A11866B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96334" y="1681003"/>
            <a:ext cx="6346419" cy="488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C00000"/>
              </a:buClr>
              <a:buSzPts val="2200"/>
              <a:buNone/>
            </a:pPr>
            <a:r>
              <a:rPr lang="en-US" sz="3200" b="1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Apprenticeship </a:t>
            </a:r>
            <a:r>
              <a:rPr lang="en-US" sz="3200" b="1" i="1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is…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C00000"/>
              </a:buClr>
              <a:buSzPts val="2200"/>
              <a:buNone/>
            </a:pPr>
            <a:endParaRPr lang="en-US" sz="2000" b="1" i="1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Pts val="2200"/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A long-term workforce strategy 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Pts val="2200"/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Paid employment with on-the-job learning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Pts val="2200"/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Supplemental instruction by a subject matter expert, usually at a college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Pts val="2200"/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A unique, mentor-guided structure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Pts val="2200"/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Progressive wage scale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Pts val="2200"/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Registered with </a:t>
            </a:r>
            <a:r>
              <a:rPr lang="en-US" dirty="0" err="1">
                <a:solidFill>
                  <a:schemeClr val="tx1"/>
                </a:solidFill>
              </a:rPr>
              <a:t>ApprenticeshipNC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44" name="Google Shape;144;p4">
            <a:extLst>
              <a:ext uri="{FF2B5EF4-FFF2-40B4-BE49-F238E27FC236}">
                <a16:creationId xmlns:a16="http://schemas.microsoft.com/office/drawing/2014/main" id="{52E5D111-D712-EFAE-49EE-5E2F22C9B118}"/>
              </a:ext>
            </a:extLst>
          </p:cNvPr>
          <p:cNvSpPr/>
          <p:nvPr/>
        </p:nvSpPr>
        <p:spPr>
          <a:xfrm>
            <a:off x="1013314" y="1279292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4">
            <a:extLst>
              <a:ext uri="{FF2B5EF4-FFF2-40B4-BE49-F238E27FC236}">
                <a16:creationId xmlns:a16="http://schemas.microsoft.com/office/drawing/2014/main" id="{B43D29A3-4FA2-3DFD-8B28-82CFCF63EEA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014FF3-43F4-D0A0-AE80-3B20DC86B8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586" y="4047777"/>
            <a:ext cx="3068309" cy="2373073"/>
          </a:xfrm>
          <a:prstGeom prst="rect">
            <a:avLst/>
          </a:prstGeom>
        </p:spPr>
      </p:pic>
      <p:pic>
        <p:nvPicPr>
          <p:cNvPr id="484" name="Google Shape;484;p31" title="Ronald Brooks with students.png">
            <a:extLst>
              <a:ext uri="{FF2B5EF4-FFF2-40B4-BE49-F238E27FC236}">
                <a16:creationId xmlns:a16="http://schemas.microsoft.com/office/drawing/2014/main" id="{DB6DF11C-F5A2-2218-F718-C13D08009F55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1249247" y="1475730"/>
            <a:ext cx="2232989" cy="3175987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D02BCCE-BD3E-0740-8209-4AFBD9C9C1CF}"/>
              </a:ext>
            </a:extLst>
          </p:cNvPr>
          <p:cNvSpPr/>
          <p:nvPr/>
        </p:nvSpPr>
        <p:spPr>
          <a:xfrm>
            <a:off x="3482236" y="4047777"/>
            <a:ext cx="463463" cy="603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2CDC897-D992-2B18-63D7-C6BADFF3E466}"/>
              </a:ext>
            </a:extLst>
          </p:cNvPr>
          <p:cNvSpPr/>
          <p:nvPr/>
        </p:nvSpPr>
        <p:spPr>
          <a:xfrm>
            <a:off x="787845" y="4047777"/>
            <a:ext cx="463463" cy="603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230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>
          <a:extLst>
            <a:ext uri="{FF2B5EF4-FFF2-40B4-BE49-F238E27FC236}">
              <a16:creationId xmlns:a16="http://schemas.microsoft.com/office/drawing/2014/main" id="{095A5ECD-6933-92AD-2687-335F998444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350eef1ea7a_3_27">
            <a:extLst>
              <a:ext uri="{FF2B5EF4-FFF2-40B4-BE49-F238E27FC236}">
                <a16:creationId xmlns:a16="http://schemas.microsoft.com/office/drawing/2014/main" id="{39F37DB7-5C6B-24F3-A468-620681AB0B0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0" y="1465545"/>
            <a:ext cx="12192000" cy="187481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b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7200"/>
              <a:buFont typeface="Calibri"/>
              <a:buNone/>
            </a:pPr>
            <a:r>
              <a:rPr lang="en-US" sz="7200" b="1" dirty="0">
                <a:solidFill>
                  <a:srgbClr val="074F6A"/>
                </a:solidFill>
              </a:rPr>
              <a:t>About</a:t>
            </a:r>
            <a:br>
              <a:rPr lang="en-US" sz="7200" b="1" dirty="0">
                <a:solidFill>
                  <a:srgbClr val="074F6A"/>
                </a:solidFill>
              </a:rPr>
            </a:br>
            <a:r>
              <a:rPr lang="en-US" sz="7200" b="1" dirty="0">
                <a:solidFill>
                  <a:srgbClr val="074F6A"/>
                </a:solidFill>
              </a:rPr>
              <a:t>Pre-Apprenticeship</a:t>
            </a:r>
            <a:endParaRPr sz="3600" b="1" dirty="0">
              <a:solidFill>
                <a:srgbClr val="074F6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g350eef1ea7a_3_27">
            <a:extLst>
              <a:ext uri="{FF2B5EF4-FFF2-40B4-BE49-F238E27FC236}">
                <a16:creationId xmlns:a16="http://schemas.microsoft.com/office/drawing/2014/main" id="{BA89D505-E60B-2E83-D791-C63F75E83754}"/>
              </a:ext>
            </a:extLst>
          </p:cNvPr>
          <p:cNvSpPr/>
          <p:nvPr/>
        </p:nvSpPr>
        <p:spPr>
          <a:xfrm>
            <a:off x="900232" y="5045406"/>
            <a:ext cx="10284900" cy="456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Google Shape;188;g350eef1ea7a_3_0" descr="A colorful text on a black background&#10;&#10;AI-generated content may be incorrect.">
            <a:extLst>
              <a:ext uri="{FF2B5EF4-FFF2-40B4-BE49-F238E27FC236}">
                <a16:creationId xmlns:a16="http://schemas.microsoft.com/office/drawing/2014/main" id="{3ED15095-B90D-C88C-8E8C-706D3DDEC3E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39605" y="5369048"/>
            <a:ext cx="2112790" cy="11360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3172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"/>
          <p:cNvSpPr txBox="1">
            <a:spLocks noGrp="1"/>
          </p:cNvSpPr>
          <p:nvPr>
            <p:ph type="title"/>
          </p:nvPr>
        </p:nvSpPr>
        <p:spPr>
          <a:xfrm>
            <a:off x="838200" y="153941"/>
            <a:ext cx="10515600" cy="8573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  <a:latin typeface="Calibri"/>
                <a:ea typeface="Calibri"/>
                <a:cs typeface="Calibri"/>
                <a:sym typeface="Calibri"/>
              </a:rPr>
              <a:t>Goals for Pre-Apprenticeship in NC</a:t>
            </a:r>
            <a:endParaRPr dirty="0"/>
          </a:p>
        </p:txBody>
      </p:sp>
      <p:sp>
        <p:nvSpPr>
          <p:cNvPr id="143" name="Google Shape;143;p4"/>
          <p:cNvSpPr txBox="1">
            <a:spLocks noGrp="1"/>
          </p:cNvSpPr>
          <p:nvPr>
            <p:ph type="body" idx="1"/>
          </p:nvPr>
        </p:nvSpPr>
        <p:spPr>
          <a:xfrm>
            <a:off x="1827279" y="1496530"/>
            <a:ext cx="9561062" cy="4972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SzPts val="2200"/>
              <a:buNone/>
            </a:pPr>
            <a:r>
              <a:rPr lang="en-US" sz="2000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Provide structured, real-world, work-based learning experiences </a:t>
            </a:r>
            <a:r>
              <a:rPr lang="en-US" sz="2000" dirty="0">
                <a:solidFill>
                  <a:schemeClr val="tx1"/>
                </a:solidFill>
              </a:rPr>
              <a:t>for students s</a:t>
            </a:r>
            <a:r>
              <a:rPr lang="en-US" sz="20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tudying early childhood education </a:t>
            </a:r>
            <a:r>
              <a:rPr lang="en-US" sz="2000" dirty="0">
                <a:solidFill>
                  <a:schemeClr val="tx1"/>
                </a:solidFill>
              </a:rPr>
              <a:t>i</a:t>
            </a:r>
            <a:r>
              <a:rPr lang="en-US" sz="20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n high school and adults interested in entering the field.</a:t>
            </a:r>
            <a:endParaRPr lang="en-US" sz="2000" dirty="0">
              <a:solidFill>
                <a:schemeClr val="tx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SzPts val="2200"/>
              <a:buNone/>
            </a:pPr>
            <a:endParaRPr lang="en-US" sz="2000" b="1" dirty="0">
              <a:solidFill>
                <a:srgbClr val="78206E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buClr>
                <a:srgbClr val="C00000"/>
              </a:buClr>
              <a:buSzPts val="2200"/>
              <a:buNone/>
            </a:pPr>
            <a:r>
              <a:rPr lang="en-US" sz="2000" b="1" dirty="0">
                <a:solidFill>
                  <a:srgbClr val="78206E"/>
                </a:solidFill>
                <a:latin typeface="Calibri"/>
                <a:ea typeface="Calibri"/>
                <a:cs typeface="Calibri"/>
                <a:sym typeface="Calibri"/>
              </a:rPr>
              <a:t>Create </a:t>
            </a:r>
            <a:r>
              <a:rPr lang="en-US" sz="2000" b="1" dirty="0">
                <a:solidFill>
                  <a:srgbClr val="78206E"/>
                </a:solidFill>
              </a:rPr>
              <a:t>supportive </a:t>
            </a:r>
            <a:r>
              <a:rPr lang="en-US" sz="2000" b="1" dirty="0">
                <a:solidFill>
                  <a:srgbClr val="78206E"/>
                </a:solidFill>
                <a:latin typeface="Calibri"/>
                <a:ea typeface="Calibri"/>
                <a:cs typeface="Calibri"/>
                <a:sym typeface="Calibri"/>
              </a:rPr>
              <a:t>educational and professional pathways and jump-start careers </a:t>
            </a:r>
            <a:r>
              <a:rPr lang="en-US" sz="20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with opportunities for more education and enrichment.</a:t>
            </a:r>
            <a:endParaRPr sz="2000" dirty="0">
              <a:solidFill>
                <a:schemeClr val="tx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buClr>
                <a:srgbClr val="023667"/>
              </a:buClr>
              <a:buSzPts val="2200"/>
              <a:buNone/>
            </a:pPr>
            <a:endParaRPr sz="2000" dirty="0">
              <a:latin typeface="Calibri"/>
              <a:ea typeface="Calibri"/>
              <a:cs typeface="Calibri"/>
              <a:sym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0B769F"/>
              </a:buClr>
              <a:buSzPts val="2200"/>
              <a:buNone/>
            </a:pP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Reduce financial barriers and provide incentives</a:t>
            </a:r>
            <a:r>
              <a:rPr lang="en-US" sz="2000" dirty="0">
                <a:solidFill>
                  <a:schemeClr val="tx1"/>
                </a:solidFill>
              </a:rPr>
              <a:t> for pursuing early childhood education as a career.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buClr>
                <a:srgbClr val="0B769F"/>
              </a:buClr>
              <a:buSzPts val="2200"/>
              <a:buNone/>
            </a:pPr>
            <a:endParaRPr lang="en-US" sz="20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buClr>
                <a:srgbClr val="0B769F"/>
              </a:buClr>
              <a:buSzPts val="2200"/>
              <a:buNone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</a:rPr>
              <a:t>Help connect and coordinate </a:t>
            </a:r>
            <a:r>
              <a:rPr lang="en-US" sz="2000" dirty="0">
                <a:solidFill>
                  <a:schemeClr val="tx1"/>
                </a:solidFill>
              </a:rPr>
              <a:t>the pre-apprenticeship-to-apprenticeship pathways for participants.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buClr>
                <a:srgbClr val="0B769F"/>
              </a:buClr>
              <a:buSzPts val="2200"/>
              <a:buNone/>
            </a:pPr>
            <a:endParaRPr lang="en-US" sz="20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buClr>
                <a:srgbClr val="0B769F"/>
              </a:buClr>
              <a:buSzPts val="2200"/>
              <a:buNone/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Increase the number of ECE professionals in NC </a:t>
            </a:r>
            <a:r>
              <a:rPr lang="en-US" sz="2000" dirty="0">
                <a:solidFill>
                  <a:schemeClr val="tx1"/>
                </a:solidFill>
              </a:rPr>
              <a:t>through a proven model for educating and recruiting new early childhood educators.</a:t>
            </a:r>
            <a:endParaRPr lang="en-US" sz="20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769F"/>
              </a:buClr>
              <a:buSzPts val="2200"/>
              <a:buNone/>
            </a:pPr>
            <a:endParaRPr lang="en-US" sz="2200" dirty="0"/>
          </a:p>
        </p:txBody>
      </p:sp>
      <p:sp>
        <p:nvSpPr>
          <p:cNvPr id="144" name="Google Shape;144;p4"/>
          <p:cNvSpPr/>
          <p:nvPr/>
        </p:nvSpPr>
        <p:spPr>
          <a:xfrm>
            <a:off x="897946" y="1111151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4"/>
          <p:cNvSpPr txBox="1">
            <a:spLocks noGrp="1"/>
          </p:cNvSpPr>
          <p:nvPr>
            <p:ph type="sldNum" idx="12"/>
          </p:nvPr>
        </p:nvSpPr>
        <p:spPr>
          <a:xfrm>
            <a:off x="8610600" y="609997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7" name="Google Shape;147;p4" descr="Connections with solid fil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7545" y="4410061"/>
            <a:ext cx="594915" cy="5699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4" descr="Diploma roll with solid fill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81288" y="2473137"/>
            <a:ext cx="727431" cy="620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4" descr="Dollar with solid fill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63055" y="3391837"/>
            <a:ext cx="594915" cy="5075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raphic 8" descr="Baby crawling with solid fill">
            <a:extLst>
              <a:ext uri="{FF2B5EF4-FFF2-40B4-BE49-F238E27FC236}">
                <a16:creationId xmlns:a16="http://schemas.microsoft.com/office/drawing/2014/main" id="{C82D61C1-D79D-D93A-6BB7-5D04B81081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6264" y="1496530"/>
            <a:ext cx="684783" cy="684783"/>
          </a:xfrm>
          <a:prstGeom prst="rect">
            <a:avLst/>
          </a:prstGeom>
        </p:spPr>
      </p:pic>
      <p:pic>
        <p:nvPicPr>
          <p:cNvPr id="11" name="Graphic 10" descr="Business Growth with solid fill">
            <a:extLst>
              <a:ext uri="{FF2B5EF4-FFF2-40B4-BE49-F238E27FC236}">
                <a16:creationId xmlns:a16="http://schemas.microsoft.com/office/drawing/2014/main" id="{9D033F3A-7746-70AE-0179-3D14ECD0FFF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81197" y="5245642"/>
            <a:ext cx="594915" cy="59491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350b56c210a_0_50"/>
          <p:cNvSpPr txBox="1">
            <a:spLocks noGrp="1"/>
          </p:cNvSpPr>
          <p:nvPr>
            <p:ph type="title"/>
          </p:nvPr>
        </p:nvSpPr>
        <p:spPr>
          <a:xfrm>
            <a:off x="838203" y="190874"/>
            <a:ext cx="10515600" cy="83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</a:rPr>
              <a:t>Pre-Apprenticeship</a:t>
            </a:r>
            <a:endParaRPr dirty="0"/>
          </a:p>
        </p:txBody>
      </p:sp>
      <p:sp>
        <p:nvSpPr>
          <p:cNvPr id="281" name="Google Shape;281;g350b56c210a_0_50"/>
          <p:cNvSpPr/>
          <p:nvPr/>
        </p:nvSpPr>
        <p:spPr>
          <a:xfrm>
            <a:off x="874996" y="1101855"/>
            <a:ext cx="10284900" cy="456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g350b56c210a_0_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g350b56c210a_0_50"/>
          <p:cNvSpPr txBox="1"/>
          <p:nvPr/>
        </p:nvSpPr>
        <p:spPr>
          <a:xfrm>
            <a:off x="838203" y="1385925"/>
            <a:ext cx="7045773" cy="321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Pre-apprenticeship is a </a:t>
            </a:r>
            <a:r>
              <a:rPr lang="en-US" sz="18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short-term training tool for high schoolers and adults</a:t>
            </a:r>
            <a:r>
              <a:rPr lang="en-US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that includes work-based learning and instruction designed to set up an individual for success in an apprenticeship.</a:t>
            </a:r>
          </a:p>
          <a:p>
            <a:pPr lvl="1"/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It has the same basic requirements of a Registered Apprenticeship, but with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lower minimum requirements </a:t>
            </a:r>
            <a:r>
              <a:rPr lang="en-US" sz="18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for On-the-Job Learning hours, Supplemental Instruction, and Wages. </a:t>
            </a:r>
          </a:p>
          <a:p>
            <a:pPr marL="1316038" lvl="1" indent="-285750">
              <a:buFont typeface="Courier New" panose="02070309020205020404" pitchFamily="49" charset="0"/>
              <a:buChar char="o"/>
            </a:pPr>
            <a:r>
              <a:rPr lang="en-US" sz="18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Pre-apprentices must register with </a:t>
            </a:r>
            <a:r>
              <a:rPr lang="en-US" sz="1800" dirty="0" err="1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ApprenticeshipNC</a:t>
            </a:r>
            <a:r>
              <a:rPr lang="en-US" sz="18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, just like apprentices.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Pre-apprenticeships typically last anywhere from </a:t>
            </a:r>
            <a:r>
              <a:rPr lang="en-US" sz="1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6-15 weeks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72A9E3-2700-6960-5A19-7D0C805B8A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4889" y="1998962"/>
            <a:ext cx="3429712" cy="25722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49DD19A-BC64-04B2-1FE5-7D4029870BB2}"/>
              </a:ext>
            </a:extLst>
          </p:cNvPr>
          <p:cNvSpPr txBox="1"/>
          <p:nvPr/>
        </p:nvSpPr>
        <p:spPr>
          <a:xfrm>
            <a:off x="838200" y="4753796"/>
            <a:ext cx="10646401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Pre-apprenticeship is a </a:t>
            </a:r>
            <a:r>
              <a:rPr lang="en-US" sz="18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great recruitment and training tool 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for:</a:t>
            </a:r>
          </a:p>
          <a:p>
            <a:pPr marL="1316038" lvl="1" indent="-2857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18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Employers to assess potential candidates for their apprenticeship slots.</a:t>
            </a:r>
          </a:p>
          <a:p>
            <a:pPr marL="1316038" lvl="1" indent="-2857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18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Potential apprentices to assess the viability of a particular career choice.</a:t>
            </a:r>
          </a:p>
          <a:p>
            <a:pPr marL="1316038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2857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Apprenticeship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builds off of training and education from pre-apprenticeship.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>
          <a:extLst>
            <a:ext uri="{FF2B5EF4-FFF2-40B4-BE49-F238E27FC236}">
              <a16:creationId xmlns:a16="http://schemas.microsoft.com/office/drawing/2014/main" id="{CA3571E3-239F-788F-F696-C8DE5959CF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350eef1ea7a_3_27">
            <a:extLst>
              <a:ext uri="{FF2B5EF4-FFF2-40B4-BE49-F238E27FC236}">
                <a16:creationId xmlns:a16="http://schemas.microsoft.com/office/drawing/2014/main" id="{52F353F2-5AB3-E292-4595-8F3D7BA4840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0" y="1465545"/>
            <a:ext cx="12192000" cy="187481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b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7200"/>
              <a:buFont typeface="Calibri"/>
              <a:buNone/>
            </a:pPr>
            <a:r>
              <a:rPr lang="en-US" sz="7200" b="1" dirty="0">
                <a:solidFill>
                  <a:srgbClr val="074F6A"/>
                </a:solidFill>
              </a:rPr>
              <a:t>High School</a:t>
            </a:r>
            <a:br>
              <a:rPr lang="en-US" sz="7200" b="1" dirty="0">
                <a:solidFill>
                  <a:srgbClr val="074F6A"/>
                </a:solidFill>
              </a:rPr>
            </a:br>
            <a:r>
              <a:rPr lang="en-US" sz="7200" b="1" dirty="0">
                <a:solidFill>
                  <a:srgbClr val="074F6A"/>
                </a:solidFill>
              </a:rPr>
              <a:t>Pre-Apprenticeships</a:t>
            </a:r>
            <a:endParaRPr sz="3600" b="1" dirty="0">
              <a:solidFill>
                <a:srgbClr val="074F6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g350eef1ea7a_3_27">
            <a:extLst>
              <a:ext uri="{FF2B5EF4-FFF2-40B4-BE49-F238E27FC236}">
                <a16:creationId xmlns:a16="http://schemas.microsoft.com/office/drawing/2014/main" id="{E5915BC7-1875-C704-304E-1D212DC7EAF2}"/>
              </a:ext>
            </a:extLst>
          </p:cNvPr>
          <p:cNvSpPr/>
          <p:nvPr/>
        </p:nvSpPr>
        <p:spPr>
          <a:xfrm>
            <a:off x="900232" y="5045406"/>
            <a:ext cx="10284900" cy="456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Google Shape;188;g350eef1ea7a_3_0" descr="A colorful text on a black background&#10;&#10;AI-generated content may be incorrect.">
            <a:extLst>
              <a:ext uri="{FF2B5EF4-FFF2-40B4-BE49-F238E27FC236}">
                <a16:creationId xmlns:a16="http://schemas.microsoft.com/office/drawing/2014/main" id="{351C2402-23BF-1DD3-F9DE-2C4BA08CA30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39605" y="5369048"/>
            <a:ext cx="2112790" cy="11360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3561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>
          <a:extLst>
            <a:ext uri="{FF2B5EF4-FFF2-40B4-BE49-F238E27FC236}">
              <a16:creationId xmlns:a16="http://schemas.microsoft.com/office/drawing/2014/main" id="{B7DD7650-D882-D365-B442-C44ED0660F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0">
            <a:extLst>
              <a:ext uri="{FF2B5EF4-FFF2-40B4-BE49-F238E27FC236}">
                <a16:creationId xmlns:a16="http://schemas.microsoft.com/office/drawing/2014/main" id="{F9530887-FEFC-67DB-3227-2951CE21ACE8}"/>
              </a:ext>
            </a:extLst>
          </p:cNvPr>
          <p:cNvSpPr/>
          <p:nvPr/>
        </p:nvSpPr>
        <p:spPr>
          <a:xfrm>
            <a:off x="820475" y="2010749"/>
            <a:ext cx="3126225" cy="4116586"/>
          </a:xfrm>
          <a:prstGeom prst="roundRect">
            <a:avLst>
              <a:gd name="adj" fmla="val 16667"/>
            </a:avLst>
          </a:prstGeom>
          <a:solidFill>
            <a:srgbClr val="D0E0E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10">
            <a:extLst>
              <a:ext uri="{FF2B5EF4-FFF2-40B4-BE49-F238E27FC236}">
                <a16:creationId xmlns:a16="http://schemas.microsoft.com/office/drawing/2014/main" id="{7774155F-C5DF-93EB-7CDF-13A0115C72F0}"/>
              </a:ext>
            </a:extLst>
          </p:cNvPr>
          <p:cNvSpPr/>
          <p:nvPr/>
        </p:nvSpPr>
        <p:spPr>
          <a:xfrm>
            <a:off x="4534511" y="2003822"/>
            <a:ext cx="3095195" cy="4063692"/>
          </a:xfrm>
          <a:prstGeom prst="roundRect">
            <a:avLst>
              <a:gd name="adj" fmla="val 16667"/>
            </a:avLst>
          </a:prstGeom>
          <a:solidFill>
            <a:srgbClr val="A3C5E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10">
            <a:extLst>
              <a:ext uri="{FF2B5EF4-FFF2-40B4-BE49-F238E27FC236}">
                <a16:creationId xmlns:a16="http://schemas.microsoft.com/office/drawing/2014/main" id="{CA3D1F1A-0949-FCC4-31EE-DF3B9DC32F3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43369" y="179160"/>
            <a:ext cx="10318566" cy="9931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  <a:latin typeface="Calibri"/>
                <a:ea typeface="Calibri"/>
                <a:cs typeface="Calibri"/>
                <a:sym typeface="Calibri"/>
              </a:rPr>
              <a:t>HIGH SCHOOL Pre-Apprenticeship Components</a:t>
            </a:r>
            <a:endParaRPr dirty="0"/>
          </a:p>
        </p:txBody>
      </p:sp>
      <p:sp>
        <p:nvSpPr>
          <p:cNvPr id="209" name="Google Shape;209;p10">
            <a:extLst>
              <a:ext uri="{FF2B5EF4-FFF2-40B4-BE49-F238E27FC236}">
                <a16:creationId xmlns:a16="http://schemas.microsoft.com/office/drawing/2014/main" id="{F26450B0-DB72-DCE0-CD80-7DA4820E0863}"/>
              </a:ext>
            </a:extLst>
          </p:cNvPr>
          <p:cNvSpPr/>
          <p:nvPr/>
        </p:nvSpPr>
        <p:spPr>
          <a:xfrm>
            <a:off x="916085" y="1149466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10">
            <a:extLst>
              <a:ext uri="{FF2B5EF4-FFF2-40B4-BE49-F238E27FC236}">
                <a16:creationId xmlns:a16="http://schemas.microsoft.com/office/drawing/2014/main" id="{9CF4F616-61C4-2F86-213A-A673382C9CA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9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10">
            <a:extLst>
              <a:ext uri="{FF2B5EF4-FFF2-40B4-BE49-F238E27FC236}">
                <a16:creationId xmlns:a16="http://schemas.microsoft.com/office/drawing/2014/main" id="{1157089F-6F5F-4AD2-011F-5D264C21C62E}"/>
              </a:ext>
            </a:extLst>
          </p:cNvPr>
          <p:cNvSpPr txBox="1"/>
          <p:nvPr/>
        </p:nvSpPr>
        <p:spPr>
          <a:xfrm>
            <a:off x="886275" y="2800860"/>
            <a:ext cx="3024000" cy="8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dirty="0">
                <a:solidFill>
                  <a:schemeClr val="dk1"/>
                </a:solidFill>
              </a:rPr>
              <a:t>SUPPLEMENTAL</a:t>
            </a:r>
            <a:endParaRPr sz="2600" b="1" dirty="0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INSTRUCTION</a:t>
            </a:r>
            <a:endParaRPr sz="1200" dirty="0"/>
          </a:p>
        </p:txBody>
      </p:sp>
      <p:sp>
        <p:nvSpPr>
          <p:cNvPr id="212" name="Google Shape;212;p10">
            <a:extLst>
              <a:ext uri="{FF2B5EF4-FFF2-40B4-BE49-F238E27FC236}">
                <a16:creationId xmlns:a16="http://schemas.microsoft.com/office/drawing/2014/main" id="{DFFBC87B-9644-690C-C423-A723DD91ABF9}"/>
              </a:ext>
            </a:extLst>
          </p:cNvPr>
          <p:cNvSpPr txBox="1"/>
          <p:nvPr/>
        </p:nvSpPr>
        <p:spPr>
          <a:xfrm>
            <a:off x="4606418" y="2761629"/>
            <a:ext cx="2904347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ON-THE-JOB LEARNING</a:t>
            </a:r>
            <a:endParaRPr dirty="0"/>
          </a:p>
        </p:txBody>
      </p:sp>
      <p:pic>
        <p:nvPicPr>
          <p:cNvPr id="215" name="Google Shape;215;p10" descr="Books with solid fill">
            <a:extLst>
              <a:ext uri="{FF2B5EF4-FFF2-40B4-BE49-F238E27FC236}">
                <a16:creationId xmlns:a16="http://schemas.microsoft.com/office/drawing/2014/main" id="{3D21D6C8-4641-049A-C838-22567653952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74505" y="1596460"/>
            <a:ext cx="1218163" cy="1218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10" descr="Man with baby with solid fill">
            <a:extLst>
              <a:ext uri="{FF2B5EF4-FFF2-40B4-BE49-F238E27FC236}">
                <a16:creationId xmlns:a16="http://schemas.microsoft.com/office/drawing/2014/main" id="{223DA3AE-720A-5470-0702-A459C8748679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16831" y="1592010"/>
            <a:ext cx="1171643" cy="1171643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10">
            <a:extLst>
              <a:ext uri="{FF2B5EF4-FFF2-40B4-BE49-F238E27FC236}">
                <a16:creationId xmlns:a16="http://schemas.microsoft.com/office/drawing/2014/main" id="{894A0B88-7CD0-05A9-7811-D42B983140CA}"/>
              </a:ext>
            </a:extLst>
          </p:cNvPr>
          <p:cNvSpPr/>
          <p:nvPr/>
        </p:nvSpPr>
        <p:spPr>
          <a:xfrm>
            <a:off x="8241252" y="2010749"/>
            <a:ext cx="3095195" cy="4056765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10">
            <a:extLst>
              <a:ext uri="{FF2B5EF4-FFF2-40B4-BE49-F238E27FC236}">
                <a16:creationId xmlns:a16="http://schemas.microsoft.com/office/drawing/2014/main" id="{9F3B4713-6AE6-3424-65DD-34C6A9711EE8}"/>
              </a:ext>
            </a:extLst>
          </p:cNvPr>
          <p:cNvSpPr txBox="1"/>
          <p:nvPr/>
        </p:nvSpPr>
        <p:spPr>
          <a:xfrm>
            <a:off x="8336677" y="2748810"/>
            <a:ext cx="2904347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CREDIT &amp; CREDENTIALS</a:t>
            </a:r>
            <a:endParaRPr dirty="0"/>
          </a:p>
        </p:txBody>
      </p:sp>
      <p:sp>
        <p:nvSpPr>
          <p:cNvPr id="219" name="Google Shape;219;p10">
            <a:extLst>
              <a:ext uri="{FF2B5EF4-FFF2-40B4-BE49-F238E27FC236}">
                <a16:creationId xmlns:a16="http://schemas.microsoft.com/office/drawing/2014/main" id="{60E242B7-6A53-1E92-67F5-54CEB797E122}"/>
              </a:ext>
            </a:extLst>
          </p:cNvPr>
          <p:cNvSpPr txBox="1"/>
          <p:nvPr/>
        </p:nvSpPr>
        <p:spPr>
          <a:xfrm>
            <a:off x="8259743" y="3920789"/>
            <a:ext cx="3058209" cy="1862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r>
              <a:rPr lang="en-US" sz="1800" dirty="0">
                <a:solidFill>
                  <a:schemeClr val="dk1"/>
                </a:solidFill>
              </a:rPr>
              <a:t>High School</a:t>
            </a:r>
          </a:p>
          <a:p>
            <a:pPr marL="0" marR="0" lvl="0" indent="0" algn="ctr" rtl="0">
              <a:spcBef>
                <a:spcPts val="0"/>
              </a:spcBef>
              <a:buNone/>
            </a:pPr>
            <a:r>
              <a:rPr lang="en-US" sz="1800" dirty="0">
                <a:solidFill>
                  <a:schemeClr val="dk1"/>
                </a:solidFill>
              </a:rPr>
              <a:t>and/or </a:t>
            </a:r>
          </a:p>
          <a:p>
            <a:pPr marL="0" marR="0" lvl="0" indent="0" algn="ctr" rtl="0">
              <a:spcBef>
                <a:spcPts val="0"/>
              </a:spcBef>
              <a:spcAft>
                <a:spcPts val="1800"/>
              </a:spcAft>
              <a:buNone/>
            </a:pPr>
            <a:r>
              <a:rPr lang="en-US" sz="1800" dirty="0">
                <a:solidFill>
                  <a:schemeClr val="dk1"/>
                </a:solidFill>
              </a:rPr>
              <a:t>College Course Credit</a:t>
            </a:r>
          </a:p>
          <a:p>
            <a:pPr marL="0" marR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dirty="0">
                <a:solidFill>
                  <a:schemeClr val="dk1"/>
                </a:solidFill>
              </a:rPr>
              <a:t>NC Early Childhood Credential (NCECC)</a:t>
            </a:r>
            <a:endParaRPr dirty="0"/>
          </a:p>
        </p:txBody>
      </p:sp>
      <p:sp>
        <p:nvSpPr>
          <p:cNvPr id="3" name="Google Shape;219;p10">
            <a:extLst>
              <a:ext uri="{FF2B5EF4-FFF2-40B4-BE49-F238E27FC236}">
                <a16:creationId xmlns:a16="http://schemas.microsoft.com/office/drawing/2014/main" id="{0A49F547-6CA1-DD0A-12DA-FADA7C717563}"/>
              </a:ext>
            </a:extLst>
          </p:cNvPr>
          <p:cNvSpPr txBox="1"/>
          <p:nvPr/>
        </p:nvSpPr>
        <p:spPr>
          <a:xfrm>
            <a:off x="813488" y="3797679"/>
            <a:ext cx="3133212" cy="23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r>
              <a:rPr lang="en-US" sz="1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FE11: Introduction to Early Childhood Education</a:t>
            </a:r>
          </a:p>
          <a:p>
            <a:pPr marL="0" marR="0" lvl="0" indent="0" algn="ctr" rtl="0">
              <a:spcBef>
                <a:spcPts val="0"/>
              </a:spcBef>
              <a:buNone/>
            </a:pPr>
            <a:r>
              <a:rPr lang="en-US" sz="1600" i="1" dirty="0">
                <a:solidFill>
                  <a:schemeClr val="dk1"/>
                </a:solidFill>
              </a:rPr>
              <a:t>or</a:t>
            </a:r>
          </a:p>
          <a:p>
            <a:pPr marL="0" marR="0" lvl="0" indent="0" algn="ctr" rtl="0">
              <a:spcBef>
                <a:spcPts val="0"/>
              </a:spcBef>
              <a:buNone/>
            </a:pPr>
            <a:r>
              <a:rPr lang="en-US" sz="1600" dirty="0">
                <a:solidFill>
                  <a:schemeClr val="dk1"/>
                </a:solidFill>
              </a:rPr>
              <a:t>EDU 119</a:t>
            </a:r>
          </a:p>
          <a:p>
            <a:pPr marL="0" marR="0" lvl="0" indent="0" algn="ctr" rtl="0">
              <a:spcBef>
                <a:spcPts val="0"/>
              </a:spcBef>
              <a:buNone/>
            </a:pPr>
            <a:endParaRPr lang="en-US" sz="1600" dirty="0">
              <a:solidFill>
                <a:schemeClr val="dk1"/>
              </a:solidFill>
            </a:endParaRPr>
          </a:p>
          <a:p>
            <a:pPr lvl="0" algn="ctr"/>
            <a:r>
              <a:rPr lang="en-US" sz="1600" dirty="0">
                <a:solidFill>
                  <a:schemeClr val="dk1"/>
                </a:solidFill>
              </a:rPr>
              <a:t>Required Health &amp; Safety Trainings, </a:t>
            </a:r>
          </a:p>
          <a:p>
            <a:pPr lvl="0" algn="ctr"/>
            <a:r>
              <a:rPr lang="en-US" sz="1600" dirty="0">
                <a:solidFill>
                  <a:schemeClr val="dk1"/>
                </a:solidFill>
              </a:rPr>
              <a:t>Background Check, etc.</a:t>
            </a:r>
          </a:p>
          <a:p>
            <a:pPr marL="0" marR="0" lvl="0" indent="0" algn="ctr" rtl="0">
              <a:spcBef>
                <a:spcPts val="0"/>
              </a:spcBef>
              <a:spcAft>
                <a:spcPts val="600"/>
              </a:spcAft>
              <a:buNone/>
            </a:pPr>
            <a:endParaRPr dirty="0"/>
          </a:p>
        </p:txBody>
      </p:sp>
      <p:sp>
        <p:nvSpPr>
          <p:cNvPr id="4" name="Google Shape;219;p10">
            <a:extLst>
              <a:ext uri="{FF2B5EF4-FFF2-40B4-BE49-F238E27FC236}">
                <a16:creationId xmlns:a16="http://schemas.microsoft.com/office/drawing/2014/main" id="{FE527298-8AB7-4737-BDF2-AE80DF484629}"/>
              </a:ext>
            </a:extLst>
          </p:cNvPr>
          <p:cNvSpPr txBox="1"/>
          <p:nvPr/>
        </p:nvSpPr>
        <p:spPr>
          <a:xfrm>
            <a:off x="4510993" y="3951503"/>
            <a:ext cx="3095195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120 Hours in a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Child Care Center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</a:rPr>
              <a:t>Paid or Unpaid Work</a:t>
            </a:r>
          </a:p>
        </p:txBody>
      </p:sp>
      <p:pic>
        <p:nvPicPr>
          <p:cNvPr id="6" name="Graphic 5" descr="Dollar with solid fill">
            <a:extLst>
              <a:ext uri="{FF2B5EF4-FFF2-40B4-BE49-F238E27FC236}">
                <a16:creationId xmlns:a16="http://schemas.microsoft.com/office/drawing/2014/main" id="{36107764-0D11-67D8-C267-A202D251FD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294617" y="1711309"/>
            <a:ext cx="988463" cy="988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905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>
          <a:extLst>
            <a:ext uri="{FF2B5EF4-FFF2-40B4-BE49-F238E27FC236}">
              <a16:creationId xmlns:a16="http://schemas.microsoft.com/office/drawing/2014/main" id="{DBDDE07E-ABF8-4C10-5BCB-2C76BBD5FC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350b56c210a_0_50">
            <a:extLst>
              <a:ext uri="{FF2B5EF4-FFF2-40B4-BE49-F238E27FC236}">
                <a16:creationId xmlns:a16="http://schemas.microsoft.com/office/drawing/2014/main" id="{55758726-FABB-13E1-CE02-44D555E4036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190874"/>
            <a:ext cx="10515600" cy="83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</a:rPr>
              <a:t>Pre-Apprenticeship vs. Internship</a:t>
            </a:r>
            <a:endParaRPr dirty="0"/>
          </a:p>
        </p:txBody>
      </p:sp>
      <p:sp>
        <p:nvSpPr>
          <p:cNvPr id="281" name="Google Shape;281;g350b56c210a_0_50">
            <a:extLst>
              <a:ext uri="{FF2B5EF4-FFF2-40B4-BE49-F238E27FC236}">
                <a16:creationId xmlns:a16="http://schemas.microsoft.com/office/drawing/2014/main" id="{83E16175-E4E0-3CD1-624A-325B21C7008C}"/>
              </a:ext>
            </a:extLst>
          </p:cNvPr>
          <p:cNvSpPr/>
          <p:nvPr/>
        </p:nvSpPr>
        <p:spPr>
          <a:xfrm>
            <a:off x="874996" y="1101855"/>
            <a:ext cx="10284900" cy="456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g350b56c210a_0_50">
            <a:extLst>
              <a:ext uri="{FF2B5EF4-FFF2-40B4-BE49-F238E27FC236}">
                <a16:creationId xmlns:a16="http://schemas.microsoft.com/office/drawing/2014/main" id="{72CF5764-1814-71BD-3B38-1D39502EC66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EFFA53-59B8-7CFE-B1D5-C9DC31782930}"/>
              </a:ext>
            </a:extLst>
          </p:cNvPr>
          <p:cNvSpPr txBox="1"/>
          <p:nvPr/>
        </p:nvSpPr>
        <p:spPr>
          <a:xfrm>
            <a:off x="899455" y="1314467"/>
            <a:ext cx="7189140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SzPts val="1000"/>
              <a:tabLst>
                <a:tab pos="457200" algn="l"/>
              </a:tabLst>
            </a:pP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INTERNSHIP 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 designed to provide exposure to a professional environment or field and may include job shadowing or entry-level work or tasks, and is typically not paired with an aligned class or training.</a:t>
            </a:r>
          </a:p>
          <a:p>
            <a:pPr marR="0" lvl="0">
              <a:spcBef>
                <a:spcPts val="1800"/>
              </a:spcBef>
              <a:spcAft>
                <a:spcPts val="1200"/>
              </a:spcAft>
              <a:buSzPts val="1000"/>
              <a:tabLst>
                <a:tab pos="457200" algn="l"/>
              </a:tabLst>
            </a:pP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PRE-APPRENTICESHIP</a:t>
            </a: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includes s</a:t>
            </a:r>
            <a:r>
              <a:rPr lang="en-US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hort-term training with </a:t>
            </a:r>
            <a:r>
              <a:rPr lang="en-US" sz="16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hands-on</a:t>
            </a:r>
            <a:r>
              <a:rPr lang="en-US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job learning </a:t>
            </a:r>
            <a:r>
              <a:rPr lang="en-US" sz="16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</a:t>
            </a:r>
            <a:r>
              <a:rPr lang="en-US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basic instruction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focused on </a:t>
            </a:r>
            <a:r>
              <a:rPr lang="en-US" sz="16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structured skills attainment</a:t>
            </a: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a </a:t>
            </a:r>
            <a:r>
              <a:rPr lang="en-US" sz="16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direct career pathway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285750" marR="0" lvl="0" indent="-285750">
              <a:spcAft>
                <a:spcPts val="12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Pre-Apprenticeship includes obtaining the 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initial </a:t>
            </a: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trainings and other requirements for work 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a child care center (First Aid, CPR, Health &amp; Safety) and/or more in-depth instruction via the </a:t>
            </a:r>
            <a:r>
              <a:rPr lang="en-US" sz="16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Introduction to Early Childhood Education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high school or community college course.</a:t>
            </a:r>
          </a:p>
          <a:p>
            <a:pPr marL="285750" marR="0" lvl="0" indent="-285750">
              <a:spcAft>
                <a:spcPts val="12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Pre-Apprentices earn both </a:t>
            </a: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course credit and/or credentials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For those taking EDU 119 or FE11, pre-apprentices can earn the NC Early Childhood Credential at completion.</a:t>
            </a:r>
          </a:p>
          <a:p>
            <a:pPr marL="285750" marR="0" lvl="0" indent="-285750">
              <a:spcAft>
                <a:spcPts val="12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Pre-Apprenticeship 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US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ust partner with a </a:t>
            </a:r>
            <a:r>
              <a:rPr lang="en-US" sz="1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Registered </a:t>
            </a: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US" sz="1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pprenticeship employer</a:t>
            </a:r>
            <a:r>
              <a:rPr lang="en-US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R="0" lvl="0">
              <a:spcAft>
                <a:spcPts val="1200"/>
              </a:spcAft>
              <a:buSzPts val="1000"/>
              <a:tabLst>
                <a:tab pos="457200" algn="l"/>
              </a:tabLst>
            </a:pPr>
            <a:r>
              <a:rPr lang="en-US" sz="16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Apprenticeship</a:t>
            </a:r>
            <a:r>
              <a:rPr lang="en-US" sz="16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</a:t>
            </a:r>
            <a:r>
              <a:rPr lang="en-US" sz="16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uilds on pre-apprenticeship with deeper training and education.</a:t>
            </a:r>
          </a:p>
        </p:txBody>
      </p:sp>
      <p:pic>
        <p:nvPicPr>
          <p:cNvPr id="5" name="Picture 4" descr="A picture containing text, floor, person, indoor&#10;&#10;AI-generated content may be incorrect.">
            <a:extLst>
              <a:ext uri="{FF2B5EF4-FFF2-40B4-BE49-F238E27FC236}">
                <a16:creationId xmlns:a16="http://schemas.microsoft.com/office/drawing/2014/main" id="{1CC55BD4-A278-B691-12FA-473C827002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8140" y="1682133"/>
            <a:ext cx="2632006" cy="3948009"/>
          </a:xfrm>
          <a:prstGeom prst="rect">
            <a:avLst/>
          </a:prstGeom>
        </p:spPr>
      </p:pic>
      <p:sp>
        <p:nvSpPr>
          <p:cNvPr id="6" name="Google Shape;281;g350b56c210a_0_50">
            <a:extLst>
              <a:ext uri="{FF2B5EF4-FFF2-40B4-BE49-F238E27FC236}">
                <a16:creationId xmlns:a16="http://schemas.microsoft.com/office/drawing/2014/main" id="{A7604696-ACE6-DC0C-2958-29D64D35E036}"/>
              </a:ext>
            </a:extLst>
          </p:cNvPr>
          <p:cNvSpPr/>
          <p:nvPr/>
        </p:nvSpPr>
        <p:spPr>
          <a:xfrm>
            <a:off x="851739" y="2219929"/>
            <a:ext cx="7236856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04626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2"/>
          <p:cNvSpPr/>
          <p:nvPr/>
        </p:nvSpPr>
        <p:spPr>
          <a:xfrm>
            <a:off x="1490851" y="2194195"/>
            <a:ext cx="4332767" cy="523200"/>
          </a:xfrm>
          <a:prstGeom prst="roundRect">
            <a:avLst>
              <a:gd name="adj" fmla="val 16667"/>
            </a:avLst>
          </a:prstGeom>
          <a:solidFill>
            <a:srgbClr val="76A5A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12"/>
          <p:cNvSpPr/>
          <p:nvPr/>
        </p:nvSpPr>
        <p:spPr>
          <a:xfrm>
            <a:off x="1490851" y="1543930"/>
            <a:ext cx="4325180" cy="5232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12"/>
          <p:cNvSpPr/>
          <p:nvPr/>
        </p:nvSpPr>
        <p:spPr>
          <a:xfrm>
            <a:off x="1503013" y="2861392"/>
            <a:ext cx="4318176" cy="512253"/>
          </a:xfrm>
          <a:prstGeom prst="roundRect">
            <a:avLst>
              <a:gd name="adj" fmla="val 16667"/>
            </a:avLst>
          </a:prstGeom>
          <a:solidFill>
            <a:srgbClr val="6FA8D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12"/>
          <p:cNvSpPr/>
          <p:nvPr/>
        </p:nvSpPr>
        <p:spPr>
          <a:xfrm>
            <a:off x="1511454" y="3535697"/>
            <a:ext cx="4318176" cy="512254"/>
          </a:xfrm>
          <a:prstGeom prst="roundRect">
            <a:avLst>
              <a:gd name="adj" fmla="val 16667"/>
            </a:avLst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12"/>
          <p:cNvSpPr txBox="1">
            <a:spLocks noGrp="1"/>
          </p:cNvSpPr>
          <p:nvPr>
            <p:ph type="title"/>
          </p:nvPr>
        </p:nvSpPr>
        <p:spPr>
          <a:xfrm>
            <a:off x="809956" y="244560"/>
            <a:ext cx="10515600" cy="811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  <a:latin typeface="Calibri"/>
                <a:ea typeface="Calibri"/>
                <a:cs typeface="Calibri"/>
                <a:sym typeface="Calibri"/>
              </a:rPr>
              <a:t>Who Can Be a High School Pre-Apprentice</a:t>
            </a:r>
            <a:r>
              <a:rPr lang="en-US" sz="4000" b="1" dirty="0">
                <a:solidFill>
                  <a:srgbClr val="074F6A"/>
                </a:solidFill>
              </a:rPr>
              <a:t>?</a:t>
            </a:r>
            <a:endParaRPr dirty="0"/>
          </a:p>
        </p:txBody>
      </p:sp>
      <p:sp>
        <p:nvSpPr>
          <p:cNvPr id="239" name="Google Shape;239;p12"/>
          <p:cNvSpPr/>
          <p:nvPr/>
        </p:nvSpPr>
        <p:spPr>
          <a:xfrm>
            <a:off x="936717" y="1199039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12"/>
          <p:cNvSpPr txBox="1"/>
          <p:nvPr/>
        </p:nvSpPr>
        <p:spPr>
          <a:xfrm>
            <a:off x="1696929" y="1567760"/>
            <a:ext cx="3923095" cy="430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Current High School Student</a:t>
            </a:r>
            <a:endParaRPr sz="22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2"/>
          <p:cNvSpPr txBox="1"/>
          <p:nvPr/>
        </p:nvSpPr>
        <p:spPr>
          <a:xfrm>
            <a:off x="1836379" y="5135070"/>
            <a:ext cx="3879864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rt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Minimum GPA</a:t>
            </a:r>
          </a:p>
          <a:p>
            <a:pPr marL="342900" marR="0" lvl="0" indent="-342900" rt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Application and/or Interview</a:t>
            </a:r>
          </a:p>
          <a:p>
            <a:pPr marL="342900" marR="0" lvl="0" indent="-342900" rt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Teacher Recommendations</a:t>
            </a:r>
          </a:p>
          <a:p>
            <a:pPr marL="342900" marR="0" lvl="0" indent="-342900" rt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Parent Approval</a:t>
            </a:r>
            <a:endParaRPr sz="22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2"/>
          <p:cNvSpPr txBox="1"/>
          <p:nvPr/>
        </p:nvSpPr>
        <p:spPr>
          <a:xfrm>
            <a:off x="1568738" y="2892741"/>
            <a:ext cx="4229455" cy="430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16+ Years Old</a:t>
            </a:r>
            <a:endParaRPr sz="22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12"/>
          <p:cNvSpPr txBox="1"/>
          <p:nvPr/>
        </p:nvSpPr>
        <p:spPr>
          <a:xfrm>
            <a:off x="1511454" y="3559354"/>
            <a:ext cx="4318176" cy="430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Youth Work Permit</a:t>
            </a:r>
            <a:endParaRPr sz="22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12"/>
          <p:cNvSpPr txBox="1"/>
          <p:nvPr/>
        </p:nvSpPr>
        <p:spPr>
          <a:xfrm>
            <a:off x="1511454" y="2235530"/>
            <a:ext cx="4291653" cy="430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Enrolled in FE11 or EDU 119</a:t>
            </a:r>
            <a:endParaRPr sz="22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2"/>
          <p:cNvSpPr txBox="1"/>
          <p:nvPr/>
        </p:nvSpPr>
        <p:spPr>
          <a:xfrm>
            <a:off x="1017093" y="4381221"/>
            <a:ext cx="9398300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addition to </a:t>
            </a:r>
            <a:r>
              <a:rPr lang="en-US" sz="22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ApprenticeshipNC</a:t>
            </a:r>
            <a:r>
              <a:rPr lang="en-US" sz="2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standards, schools may determine minimum requirements for pre-apprenticeship eligibility.</a:t>
            </a:r>
          </a:p>
        </p:txBody>
      </p:sp>
      <p:pic>
        <p:nvPicPr>
          <p:cNvPr id="17" name="Picture 16" descr="A person and several children sitting at a table&#10;&#10;AI-generated content may be incorrect.">
            <a:extLst>
              <a:ext uri="{FF2B5EF4-FFF2-40B4-BE49-F238E27FC236}">
                <a16:creationId xmlns:a16="http://schemas.microsoft.com/office/drawing/2014/main" id="{327B5FAC-DBE6-4D4F-CCF5-AA6CFB4C10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5096" y="1464679"/>
            <a:ext cx="3549376" cy="266203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>
          <a:extLst>
            <a:ext uri="{FF2B5EF4-FFF2-40B4-BE49-F238E27FC236}">
              <a16:creationId xmlns:a16="http://schemas.microsoft.com/office/drawing/2014/main" id="{017552DE-0B5A-1809-06B2-B4405CB6E9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350b56c210a_0_50">
            <a:extLst>
              <a:ext uri="{FF2B5EF4-FFF2-40B4-BE49-F238E27FC236}">
                <a16:creationId xmlns:a16="http://schemas.microsoft.com/office/drawing/2014/main" id="{BB3ABF02-A8AC-A43E-B96F-B4AC962684B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105416"/>
            <a:ext cx="10515600" cy="83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</a:rPr>
              <a:t>Recruiting High School Pre-Apprentices</a:t>
            </a:r>
            <a:endParaRPr dirty="0"/>
          </a:p>
        </p:txBody>
      </p:sp>
      <p:sp>
        <p:nvSpPr>
          <p:cNvPr id="281" name="Google Shape;281;g350b56c210a_0_50">
            <a:extLst>
              <a:ext uri="{FF2B5EF4-FFF2-40B4-BE49-F238E27FC236}">
                <a16:creationId xmlns:a16="http://schemas.microsoft.com/office/drawing/2014/main" id="{3D70A983-CD34-366C-6194-A8563989A860}"/>
              </a:ext>
            </a:extLst>
          </p:cNvPr>
          <p:cNvSpPr/>
          <p:nvPr/>
        </p:nvSpPr>
        <p:spPr>
          <a:xfrm>
            <a:off x="838197" y="978974"/>
            <a:ext cx="10284900" cy="456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g350b56c210a_0_50">
            <a:extLst>
              <a:ext uri="{FF2B5EF4-FFF2-40B4-BE49-F238E27FC236}">
                <a16:creationId xmlns:a16="http://schemas.microsoft.com/office/drawing/2014/main" id="{3215D6C4-DF6D-A227-1EB7-C11EA866E3A3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46;p12">
            <a:extLst>
              <a:ext uri="{FF2B5EF4-FFF2-40B4-BE49-F238E27FC236}">
                <a16:creationId xmlns:a16="http://schemas.microsoft.com/office/drawing/2014/main" id="{E6215E22-958B-EE30-F5B2-51367D2F558D}"/>
              </a:ext>
            </a:extLst>
          </p:cNvPr>
          <p:cNvSpPr txBox="1"/>
          <p:nvPr/>
        </p:nvSpPr>
        <p:spPr>
          <a:xfrm>
            <a:off x="838197" y="1122346"/>
            <a:ext cx="7412767" cy="54783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R="0" lvl="0" rtl="0">
              <a:spcBef>
                <a:spcPts val="0"/>
              </a:spcBef>
              <a:spcAft>
                <a:spcPts val="1200"/>
              </a:spcAft>
            </a:pPr>
            <a:r>
              <a:rPr lang="en-US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Start early:</a:t>
            </a:r>
          </a:p>
          <a:p>
            <a:pPr marL="858838" marR="0" lvl="0" indent="-342900" rtl="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Middle School – 8</a:t>
            </a:r>
            <a:r>
              <a:rPr lang="en-US" sz="2000" baseline="30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grade career development plan</a:t>
            </a:r>
          </a:p>
          <a:p>
            <a:pPr marL="858838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High School – </a:t>
            </a:r>
            <a:r>
              <a:rPr lang="en-US" sz="2000" i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Child Development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class</a:t>
            </a:r>
          </a:p>
          <a:p>
            <a:pPr marR="0" lvl="0" rtl="0">
              <a:spcBef>
                <a:spcPts val="0"/>
              </a:spcBef>
              <a:spcAft>
                <a:spcPts val="1200"/>
              </a:spcAft>
            </a:pPr>
            <a:r>
              <a:rPr lang="en-US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Target current students:</a:t>
            </a:r>
          </a:p>
          <a:p>
            <a:pPr marL="858838" marR="0" lvl="0" indent="-342900" rtl="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Introduction to Early Childhood Education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class</a:t>
            </a:r>
          </a:p>
          <a:p>
            <a:pPr marL="858838" marR="0" lvl="0" indent="-342900" rtl="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Host parent/student information sessions in person and online</a:t>
            </a:r>
          </a:p>
          <a:p>
            <a:pPr marL="858838" marR="0" lvl="0" indent="-342900" rtl="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Keep in mind the student’s class registration schedule</a:t>
            </a:r>
          </a:p>
          <a:p>
            <a:pPr marR="0" lvl="0" rtl="0">
              <a:spcBef>
                <a:spcPts val="0"/>
              </a:spcBef>
              <a:spcAft>
                <a:spcPts val="1200"/>
              </a:spcAft>
            </a:pPr>
            <a:r>
              <a:rPr lang="en-US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Look to those who might not have thought about ECE:</a:t>
            </a:r>
          </a:p>
          <a:p>
            <a:pPr marL="858838" marR="0" lvl="0" indent="-342900" rtl="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Hang posters or flyers, incorporate into career fairs</a:t>
            </a:r>
          </a:p>
          <a:p>
            <a:pPr marL="858838" marR="0" lvl="0" indent="-342900" rtl="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After school programs, YMCAs, Boys and Girls clubs</a:t>
            </a:r>
          </a:p>
          <a:p>
            <a:pPr marR="0" lvl="0" rtl="0">
              <a:spcBef>
                <a:spcPts val="0"/>
              </a:spcBef>
              <a:spcAft>
                <a:spcPts val="1200"/>
              </a:spcAft>
            </a:pPr>
            <a:r>
              <a:rPr lang="en-US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Talk to employers who are already hosting high school students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B3AB63-DC98-2889-897A-91EDCB96D4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1806" y="3842702"/>
            <a:ext cx="2041660" cy="26961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F00CAA1-9AB8-DA52-4E1A-A81BEB0645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9897" y="1255566"/>
            <a:ext cx="2743200" cy="2404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0500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>
          <a:extLst>
            <a:ext uri="{FF2B5EF4-FFF2-40B4-BE49-F238E27FC236}">
              <a16:creationId xmlns:a16="http://schemas.microsoft.com/office/drawing/2014/main" id="{5B1E15DA-EB60-A4CA-12A6-B3F15538D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350eef1ea7a_3_27">
            <a:extLst>
              <a:ext uri="{FF2B5EF4-FFF2-40B4-BE49-F238E27FC236}">
                <a16:creationId xmlns:a16="http://schemas.microsoft.com/office/drawing/2014/main" id="{67B55A66-DAE8-8733-1742-95E324CDB5C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0" y="2136455"/>
            <a:ext cx="12192000" cy="1203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b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7200"/>
              <a:buFont typeface="Calibri"/>
              <a:buNone/>
            </a:pPr>
            <a:r>
              <a:rPr lang="en-US" sz="7200" b="1" dirty="0">
                <a:solidFill>
                  <a:srgbClr val="074F6A"/>
                </a:solidFill>
              </a:rPr>
              <a:t>Adult</a:t>
            </a:r>
            <a:br>
              <a:rPr lang="en-US" sz="7200" b="1" dirty="0">
                <a:solidFill>
                  <a:srgbClr val="074F6A"/>
                </a:solidFill>
              </a:rPr>
            </a:br>
            <a:r>
              <a:rPr lang="en-US" sz="7200" b="1" dirty="0">
                <a:solidFill>
                  <a:srgbClr val="074F6A"/>
                </a:solidFill>
              </a:rPr>
              <a:t>Pre-Apprenticeships</a:t>
            </a:r>
            <a:endParaRPr sz="3600" b="1" dirty="0">
              <a:solidFill>
                <a:srgbClr val="074F6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g350eef1ea7a_3_27">
            <a:extLst>
              <a:ext uri="{FF2B5EF4-FFF2-40B4-BE49-F238E27FC236}">
                <a16:creationId xmlns:a16="http://schemas.microsoft.com/office/drawing/2014/main" id="{1CCDF1C9-ACD6-95F7-A663-98240701779F}"/>
              </a:ext>
            </a:extLst>
          </p:cNvPr>
          <p:cNvSpPr/>
          <p:nvPr/>
        </p:nvSpPr>
        <p:spPr>
          <a:xfrm>
            <a:off x="900232" y="5045406"/>
            <a:ext cx="10284900" cy="456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Google Shape;188;g350eef1ea7a_3_0" descr="A colorful text on a black background&#10;&#10;AI-generated content may be incorrect.">
            <a:extLst>
              <a:ext uri="{FF2B5EF4-FFF2-40B4-BE49-F238E27FC236}">
                <a16:creationId xmlns:a16="http://schemas.microsoft.com/office/drawing/2014/main" id="{5C717CE8-2856-3584-13F9-E5DC1EBB504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39605" y="5369048"/>
            <a:ext cx="2112790" cy="11360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62857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>
          <a:extLst>
            <a:ext uri="{FF2B5EF4-FFF2-40B4-BE49-F238E27FC236}">
              <a16:creationId xmlns:a16="http://schemas.microsoft.com/office/drawing/2014/main" id="{B91EC714-DA51-D9D5-DA0F-84ADF0C2FA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Two people collaborating over books">
            <a:extLst>
              <a:ext uri="{FF2B5EF4-FFF2-40B4-BE49-F238E27FC236}">
                <a16:creationId xmlns:a16="http://schemas.microsoft.com/office/drawing/2014/main" id="{561DE451-3E04-72AF-001E-23DE49E66E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7601" y="4368955"/>
            <a:ext cx="2935836" cy="1957224"/>
          </a:xfrm>
          <a:prstGeom prst="rect">
            <a:avLst/>
          </a:prstGeom>
        </p:spPr>
      </p:pic>
      <p:pic>
        <p:nvPicPr>
          <p:cNvPr id="12" name="Picture 11" descr="Children playing with toy blocks">
            <a:extLst>
              <a:ext uri="{FF2B5EF4-FFF2-40B4-BE49-F238E27FC236}">
                <a16:creationId xmlns:a16="http://schemas.microsoft.com/office/drawing/2014/main" id="{5517FEFA-BDF7-A0B1-2763-53C3F69636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7768" y="2670561"/>
            <a:ext cx="2809459" cy="1872973"/>
          </a:xfrm>
          <a:prstGeom prst="rect">
            <a:avLst/>
          </a:prstGeom>
        </p:spPr>
      </p:pic>
      <p:sp>
        <p:nvSpPr>
          <p:cNvPr id="208" name="Google Shape;208;p10">
            <a:extLst>
              <a:ext uri="{FF2B5EF4-FFF2-40B4-BE49-F238E27FC236}">
                <a16:creationId xmlns:a16="http://schemas.microsoft.com/office/drawing/2014/main" id="{984EB964-10C1-6D5F-CA99-3970C723750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43369" y="179160"/>
            <a:ext cx="10318566" cy="9931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  <a:latin typeface="Calibri"/>
                <a:ea typeface="Calibri"/>
                <a:cs typeface="Calibri"/>
                <a:sym typeface="Calibri"/>
              </a:rPr>
              <a:t>ADULT Pre-Apprenticeship Models</a:t>
            </a:r>
            <a:endParaRPr dirty="0"/>
          </a:p>
        </p:txBody>
      </p:sp>
      <p:sp>
        <p:nvSpPr>
          <p:cNvPr id="209" name="Google Shape;209;p10">
            <a:extLst>
              <a:ext uri="{FF2B5EF4-FFF2-40B4-BE49-F238E27FC236}">
                <a16:creationId xmlns:a16="http://schemas.microsoft.com/office/drawing/2014/main" id="{082FB6EB-BA8E-8A27-B9AB-754F2F0D23AD}"/>
              </a:ext>
            </a:extLst>
          </p:cNvPr>
          <p:cNvSpPr/>
          <p:nvPr/>
        </p:nvSpPr>
        <p:spPr>
          <a:xfrm>
            <a:off x="916085" y="1149466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10">
            <a:extLst>
              <a:ext uri="{FF2B5EF4-FFF2-40B4-BE49-F238E27FC236}">
                <a16:creationId xmlns:a16="http://schemas.microsoft.com/office/drawing/2014/main" id="{FDE82BC3-DE66-426F-AE56-4EF20440AC1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14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246;p12">
            <a:extLst>
              <a:ext uri="{FF2B5EF4-FFF2-40B4-BE49-F238E27FC236}">
                <a16:creationId xmlns:a16="http://schemas.microsoft.com/office/drawing/2014/main" id="{32EAB239-45A5-2915-C619-D7090A1E75C9}"/>
              </a:ext>
            </a:extLst>
          </p:cNvPr>
          <p:cNvSpPr txBox="1"/>
          <p:nvPr/>
        </p:nvSpPr>
        <p:spPr>
          <a:xfrm>
            <a:off x="916085" y="1510433"/>
            <a:ext cx="7922893" cy="5201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R="0" lvl="0" rtl="0">
              <a:spcBef>
                <a:spcPts val="0"/>
              </a:spcBef>
            </a:pPr>
            <a:r>
              <a:rPr lang="en-US" sz="19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CHILD CARE ACADEMIES</a:t>
            </a:r>
          </a:p>
          <a:p>
            <a:pPr marR="0" lvl="0" rtl="0">
              <a:spcBef>
                <a:spcPts val="0"/>
              </a:spcBef>
              <a:spcAft>
                <a:spcPts val="1200"/>
              </a:spcAft>
            </a:pPr>
            <a:r>
              <a:rPr lang="en-US" sz="1900" b="1" i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Adults New to the Field</a:t>
            </a:r>
          </a:p>
          <a:p>
            <a:pPr marL="744538" marR="0" lvl="0" indent="-287338" rtl="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Required Health and Safety Trainings</a:t>
            </a:r>
          </a:p>
          <a:p>
            <a:pPr marL="744538" marR="0" lvl="0" indent="-287338" rtl="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Background Check</a:t>
            </a:r>
          </a:p>
          <a:p>
            <a:pPr marL="744538" marR="0" lvl="0" indent="-287338" rtl="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TB Test</a:t>
            </a:r>
          </a:p>
          <a:p>
            <a:pPr marL="744538" marR="0" lvl="0" indent="-287338" rtl="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EDU 119</a:t>
            </a:r>
          </a:p>
          <a:p>
            <a:pPr marL="744538" indent="-2873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Child Care Center Visits and Observation</a:t>
            </a:r>
          </a:p>
          <a:p>
            <a:pPr marR="0" lvl="0" rtl="0">
              <a:spcBef>
                <a:spcPts val="1200"/>
              </a:spcBef>
            </a:pPr>
            <a:r>
              <a:rPr lang="en-US" sz="19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PREPARATION FOR PARTICIPATING IN APPRENTICESHIP</a:t>
            </a:r>
          </a:p>
          <a:p>
            <a:pPr marR="0" lvl="0" rtl="0">
              <a:spcAft>
                <a:spcPts val="1200"/>
              </a:spcAft>
            </a:pPr>
            <a:r>
              <a:rPr lang="en-US" sz="1900" b="1" i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New or Experienced</a:t>
            </a:r>
          </a:p>
          <a:p>
            <a:pPr marL="744538" lvl="2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ECE Professionalism and Soft Skills</a:t>
            </a:r>
          </a:p>
          <a:p>
            <a:pPr marL="744538" lvl="2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English as a Second Language</a:t>
            </a:r>
          </a:p>
          <a:p>
            <a:pPr marL="744538" lvl="2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Digital Literacy</a:t>
            </a:r>
          </a:p>
          <a:p>
            <a:pPr marL="744538" lvl="2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Adults on the Autism Spectrum or with Mild Intellectual Disabilities</a:t>
            </a:r>
          </a:p>
        </p:txBody>
      </p:sp>
      <p:pic>
        <p:nvPicPr>
          <p:cNvPr id="3" name="Picture 2" descr="Person smiling">
            <a:extLst>
              <a:ext uri="{FF2B5EF4-FFF2-40B4-BE49-F238E27FC236}">
                <a16:creationId xmlns:a16="http://schemas.microsoft.com/office/drawing/2014/main" id="{17B089E9-4D77-74E4-2915-0FAD1697A0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4885" y="1393716"/>
            <a:ext cx="2453666" cy="1635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0163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>
          <a:extLst>
            <a:ext uri="{FF2B5EF4-FFF2-40B4-BE49-F238E27FC236}">
              <a16:creationId xmlns:a16="http://schemas.microsoft.com/office/drawing/2014/main" id="{9E5A9CF5-E924-5676-5F4F-7098D95D12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350b56c210a_0_50">
            <a:extLst>
              <a:ext uri="{FF2B5EF4-FFF2-40B4-BE49-F238E27FC236}">
                <a16:creationId xmlns:a16="http://schemas.microsoft.com/office/drawing/2014/main" id="{C7C39E74-104E-2FEC-4DD8-F5AB53BD32A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173784"/>
            <a:ext cx="10515600" cy="83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</a:rPr>
              <a:t>Recruiting Adult Pre-Apprentices</a:t>
            </a:r>
            <a:endParaRPr dirty="0"/>
          </a:p>
        </p:txBody>
      </p:sp>
      <p:sp>
        <p:nvSpPr>
          <p:cNvPr id="281" name="Google Shape;281;g350b56c210a_0_50">
            <a:extLst>
              <a:ext uri="{FF2B5EF4-FFF2-40B4-BE49-F238E27FC236}">
                <a16:creationId xmlns:a16="http://schemas.microsoft.com/office/drawing/2014/main" id="{2CA1F4FC-FC1B-D7EB-D486-D66950374ABB}"/>
              </a:ext>
            </a:extLst>
          </p:cNvPr>
          <p:cNvSpPr/>
          <p:nvPr/>
        </p:nvSpPr>
        <p:spPr>
          <a:xfrm>
            <a:off x="838197" y="1047342"/>
            <a:ext cx="10284900" cy="456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g350b56c210a_0_50">
            <a:extLst>
              <a:ext uri="{FF2B5EF4-FFF2-40B4-BE49-F238E27FC236}">
                <a16:creationId xmlns:a16="http://schemas.microsoft.com/office/drawing/2014/main" id="{3D034777-1EC1-754C-C1D1-4DDA3354135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15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46;p12">
            <a:extLst>
              <a:ext uri="{FF2B5EF4-FFF2-40B4-BE49-F238E27FC236}">
                <a16:creationId xmlns:a16="http://schemas.microsoft.com/office/drawing/2014/main" id="{A5ECA2E0-E56D-50DC-0C29-78A9456FC9CC}"/>
              </a:ext>
            </a:extLst>
          </p:cNvPr>
          <p:cNvSpPr txBox="1"/>
          <p:nvPr/>
        </p:nvSpPr>
        <p:spPr>
          <a:xfrm>
            <a:off x="860289" y="1506794"/>
            <a:ext cx="10240715" cy="4293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R="0" lvl="0" rtl="0">
              <a:spcBef>
                <a:spcPts val="0"/>
              </a:spcBef>
              <a:spcAft>
                <a:spcPts val="1800"/>
              </a:spcAft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Pre-Apprenticeship is an on-ramp to a career and apprenticeship opportunities.</a:t>
            </a:r>
          </a:p>
          <a:p>
            <a:pPr marL="342900" marR="0" lvl="0" indent="-342900" rtl="0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Look to current employees</a:t>
            </a:r>
          </a:p>
          <a:p>
            <a:pPr marL="342900" marR="0" lvl="0" indent="-342900" rtl="0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Partner with your local community college</a:t>
            </a:r>
          </a:p>
          <a:p>
            <a:pPr marL="342900" marR="0" lvl="0" indent="-342900" rtl="0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Check in with your local NCWorks Career Center</a:t>
            </a:r>
          </a:p>
          <a:p>
            <a:pPr marL="342900" marR="0" lvl="0" indent="-342900" rtl="0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Connect with your local Smart Start</a:t>
            </a:r>
          </a:p>
          <a:p>
            <a:pPr marL="342900" marR="0" lvl="0" indent="-342900" rtl="0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Ask your apprentices to spread the word</a:t>
            </a:r>
          </a:p>
          <a:p>
            <a:pPr marL="342900" marR="0" lvl="0" indent="-342900" rtl="0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Market to the parents of children in your center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CA1B3AA-DC9F-340C-DE32-F180D28BDB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3868" y="2358156"/>
            <a:ext cx="2592982" cy="3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8835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350eef1ea7a_3_27"/>
          <p:cNvSpPr txBox="1">
            <a:spLocks noGrp="1"/>
          </p:cNvSpPr>
          <p:nvPr>
            <p:ph type="ctrTitle"/>
          </p:nvPr>
        </p:nvSpPr>
        <p:spPr>
          <a:xfrm>
            <a:off x="1524000" y="2136455"/>
            <a:ext cx="9144000" cy="1203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7200"/>
              <a:buFont typeface="Calibri"/>
              <a:buNone/>
            </a:pPr>
            <a:r>
              <a:rPr lang="en-US" sz="7200" b="1">
                <a:solidFill>
                  <a:srgbClr val="074F6A"/>
                </a:solidFill>
              </a:rPr>
              <a:t>Questions?</a:t>
            </a:r>
            <a:endParaRPr sz="3600" b="1">
              <a:solidFill>
                <a:srgbClr val="074F6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g350eef1ea7a_3_27"/>
          <p:cNvSpPr/>
          <p:nvPr/>
        </p:nvSpPr>
        <p:spPr>
          <a:xfrm>
            <a:off x="900232" y="5045406"/>
            <a:ext cx="10284900" cy="456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Google Shape;188;g350eef1ea7a_3_0" descr="A colorful text on a black background&#10;&#10;AI-generated content may be incorrect.">
            <a:extLst>
              <a:ext uri="{FF2B5EF4-FFF2-40B4-BE49-F238E27FC236}">
                <a16:creationId xmlns:a16="http://schemas.microsoft.com/office/drawing/2014/main" id="{B3B9EFB8-D2E6-C256-C9BF-2FDD2B9A914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20725" y="5325207"/>
            <a:ext cx="2112790" cy="11360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>
          <a:extLst>
            <a:ext uri="{FF2B5EF4-FFF2-40B4-BE49-F238E27FC236}">
              <a16:creationId xmlns:a16="http://schemas.microsoft.com/office/drawing/2014/main" id="{6184ECCB-816A-0E8E-43C5-E6CFC9B4E3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350eef1ea7a_3_0">
            <a:extLst>
              <a:ext uri="{FF2B5EF4-FFF2-40B4-BE49-F238E27FC236}">
                <a16:creationId xmlns:a16="http://schemas.microsoft.com/office/drawing/2014/main" id="{3D122FAC-DA68-F34A-A376-E86977AC49C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0" y="2136455"/>
            <a:ext cx="9144000" cy="1203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7200"/>
              <a:buFont typeface="Calibri"/>
              <a:buNone/>
            </a:pPr>
            <a:r>
              <a:rPr lang="en-US" sz="7200" b="1" dirty="0">
                <a:solidFill>
                  <a:srgbClr val="074F6A"/>
                </a:solidFill>
              </a:rPr>
              <a:t>Resources and Support</a:t>
            </a:r>
            <a:endParaRPr sz="3600" b="1" dirty="0">
              <a:solidFill>
                <a:srgbClr val="074F6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g350eef1ea7a_3_0">
            <a:extLst>
              <a:ext uri="{FF2B5EF4-FFF2-40B4-BE49-F238E27FC236}">
                <a16:creationId xmlns:a16="http://schemas.microsoft.com/office/drawing/2014/main" id="{3DDAD62D-90AF-0F9D-292A-DF0A83548FBF}"/>
              </a:ext>
            </a:extLst>
          </p:cNvPr>
          <p:cNvSpPr/>
          <p:nvPr/>
        </p:nvSpPr>
        <p:spPr>
          <a:xfrm>
            <a:off x="900232" y="5045406"/>
            <a:ext cx="10284900" cy="456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Google Shape;188;g350eef1ea7a_3_0" descr="A colorful text on a black background&#10;&#10;AI-generated content may be incorrect.">
            <a:extLst>
              <a:ext uri="{FF2B5EF4-FFF2-40B4-BE49-F238E27FC236}">
                <a16:creationId xmlns:a16="http://schemas.microsoft.com/office/drawing/2014/main" id="{E6A39868-3D82-EBEC-EB05-A028422B4C9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20725" y="5325207"/>
            <a:ext cx="2112790" cy="11360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99924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">
          <a:extLst>
            <a:ext uri="{FF2B5EF4-FFF2-40B4-BE49-F238E27FC236}">
              <a16:creationId xmlns:a16="http://schemas.microsoft.com/office/drawing/2014/main" id="{2FEE5F08-A381-8282-4F03-FBBD0A6BE9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22">
            <a:extLst>
              <a:ext uri="{FF2B5EF4-FFF2-40B4-BE49-F238E27FC236}">
                <a16:creationId xmlns:a16="http://schemas.microsoft.com/office/drawing/2014/main" id="{31B5094F-3355-772B-5200-B3B345CA293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53494" y="193934"/>
            <a:ext cx="102849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  <a:latin typeface="Calibri"/>
                <a:ea typeface="Calibri"/>
                <a:cs typeface="Calibri"/>
                <a:sym typeface="Calibri"/>
              </a:rPr>
              <a:t>About Incentives and Support Programs</a:t>
            </a:r>
            <a:endParaRPr dirty="0"/>
          </a:p>
        </p:txBody>
      </p:sp>
      <p:sp>
        <p:nvSpPr>
          <p:cNvPr id="373" name="Google Shape;373;p22">
            <a:extLst>
              <a:ext uri="{FF2B5EF4-FFF2-40B4-BE49-F238E27FC236}">
                <a16:creationId xmlns:a16="http://schemas.microsoft.com/office/drawing/2014/main" id="{7C665FE2-365C-9B5A-D871-60EE8A8B2218}"/>
              </a:ext>
            </a:extLst>
          </p:cNvPr>
          <p:cNvSpPr/>
          <p:nvPr/>
        </p:nvSpPr>
        <p:spPr>
          <a:xfrm>
            <a:off x="953494" y="1147386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22">
            <a:extLst>
              <a:ext uri="{FF2B5EF4-FFF2-40B4-BE49-F238E27FC236}">
                <a16:creationId xmlns:a16="http://schemas.microsoft.com/office/drawing/2014/main" id="{FE15C531-7CE6-05E7-5CFE-A26E6DD115FE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18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390;g350b56c210a_0_58">
            <a:extLst>
              <a:ext uri="{FF2B5EF4-FFF2-40B4-BE49-F238E27FC236}">
                <a16:creationId xmlns:a16="http://schemas.microsoft.com/office/drawing/2014/main" id="{DFF55B80-09FF-D23F-C223-FA29BD1C6938}"/>
              </a:ext>
            </a:extLst>
          </p:cNvPr>
          <p:cNvSpPr txBox="1"/>
          <p:nvPr/>
        </p:nvSpPr>
        <p:spPr>
          <a:xfrm>
            <a:off x="1237660" y="1498646"/>
            <a:ext cx="9887484" cy="46718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Participate in pre-apprenticeship for how it </a:t>
            </a: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benefits 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organization and the children and families you serve.</a:t>
            </a:r>
          </a:p>
          <a:p>
            <a:pPr marL="342900" lvl="0" indent="-342900" algn="l" rtl="0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Incentives </a:t>
            </a: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don’t have to be fancy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Students love good snacks!</a:t>
            </a:r>
          </a:p>
          <a:p>
            <a:pPr marL="342900" lvl="0" indent="-342900" algn="l" rtl="0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Incentives from grants and other programs are </a:t>
            </a: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usually short-term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so use them to build your program.</a:t>
            </a:r>
          </a:p>
          <a:p>
            <a:pPr marL="342900" lvl="0" indent="-342900" algn="l" rtl="0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They </a:t>
            </a: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not apply 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everyone.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Data collection 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from these support programs is key to their sustainability.</a:t>
            </a:r>
          </a:p>
          <a:p>
            <a:pPr marL="342900" lvl="0" indent="-342900" algn="l" rtl="0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Keep connected 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via newsletters, social media, and web sites to stay informed or the status of existing and new opportunities.</a:t>
            </a:r>
          </a:p>
        </p:txBody>
      </p:sp>
    </p:spTree>
    <p:extLst>
      <p:ext uri="{BB962C8B-B14F-4D97-AF65-F5344CB8AC3E}">
        <p14:creationId xmlns:p14="http://schemas.microsoft.com/office/powerpoint/2010/main" val="3661938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">
          <a:extLst>
            <a:ext uri="{FF2B5EF4-FFF2-40B4-BE49-F238E27FC236}">
              <a16:creationId xmlns:a16="http://schemas.microsoft.com/office/drawing/2014/main" id="{E7B8F71E-360D-22E4-74EA-4FF6B3E2C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22">
            <a:extLst>
              <a:ext uri="{FF2B5EF4-FFF2-40B4-BE49-F238E27FC236}">
                <a16:creationId xmlns:a16="http://schemas.microsoft.com/office/drawing/2014/main" id="{01B6BD60-A1CF-96CB-3517-6B773A3CF17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53494" y="193934"/>
            <a:ext cx="102849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  <a:latin typeface="Calibri"/>
                <a:ea typeface="Calibri"/>
                <a:cs typeface="Calibri"/>
                <a:sym typeface="Calibri"/>
              </a:rPr>
              <a:t>Web Sites and Social Media</a:t>
            </a:r>
            <a:endParaRPr dirty="0"/>
          </a:p>
        </p:txBody>
      </p:sp>
      <p:sp>
        <p:nvSpPr>
          <p:cNvPr id="373" name="Google Shape;373;p22">
            <a:extLst>
              <a:ext uri="{FF2B5EF4-FFF2-40B4-BE49-F238E27FC236}">
                <a16:creationId xmlns:a16="http://schemas.microsoft.com/office/drawing/2014/main" id="{F902AB22-2749-8200-9A39-73F5BF5F13F4}"/>
              </a:ext>
            </a:extLst>
          </p:cNvPr>
          <p:cNvSpPr/>
          <p:nvPr/>
        </p:nvSpPr>
        <p:spPr>
          <a:xfrm>
            <a:off x="953494" y="1147386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22">
            <a:extLst>
              <a:ext uri="{FF2B5EF4-FFF2-40B4-BE49-F238E27FC236}">
                <a16:creationId xmlns:a16="http://schemas.microsoft.com/office/drawing/2014/main" id="{E4F94FE6-AF5A-965D-06D4-9F69D0A6DB7D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19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390;g350b56c210a_0_58">
            <a:extLst>
              <a:ext uri="{FF2B5EF4-FFF2-40B4-BE49-F238E27FC236}">
                <a16:creationId xmlns:a16="http://schemas.microsoft.com/office/drawing/2014/main" id="{EF22FA83-56A3-E747-7E87-F076D50733A0}"/>
              </a:ext>
            </a:extLst>
          </p:cNvPr>
          <p:cNvSpPr txBox="1"/>
          <p:nvPr/>
        </p:nvSpPr>
        <p:spPr>
          <a:xfrm>
            <a:off x="1152202" y="1438825"/>
            <a:ext cx="9887484" cy="46718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spcAft>
                <a:spcPts val="1800"/>
              </a:spcAft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web sites and social media feeds have a wealth of information and resources about pre-apprenticeship, apprenticeship, financial aid, career pathways, and more!</a:t>
            </a:r>
          </a:p>
          <a:p>
            <a:pPr marL="1258888" lvl="1" indent="-514350">
              <a:spcAft>
                <a:spcPts val="1800"/>
              </a:spcAft>
              <a:buFont typeface="Wingdings" panose="05000000000000000000" pitchFamily="2" charset="2"/>
              <a:buChar char="v"/>
            </a:pPr>
            <a:r>
              <a:rPr lang="en-US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ApprenticeshipNC</a:t>
            </a:r>
            <a:endParaRPr lang="en-US"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58888" lvl="1" indent="-514350">
              <a:spcAft>
                <a:spcPts val="1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Building Bright Futures</a:t>
            </a:r>
          </a:p>
          <a:p>
            <a:pPr marL="1258888" lvl="1" indent="-514350">
              <a:spcAft>
                <a:spcPts val="1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NC Career Launch</a:t>
            </a:r>
          </a:p>
          <a:p>
            <a:pPr marL="1258888" lvl="1" indent="-514350">
              <a:spcAft>
                <a:spcPts val="1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Early Years</a:t>
            </a:r>
          </a:p>
          <a:p>
            <a:pPr marL="1258888" lvl="1" indent="-514350">
              <a:spcAft>
                <a:spcPts val="1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NC Department of Public Instruction</a:t>
            </a:r>
          </a:p>
          <a:p>
            <a:pPr marL="1258888" lvl="1" indent="-514350">
              <a:spcAft>
                <a:spcPts val="1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NC Community College System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07578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>
          <a:extLst>
            <a:ext uri="{FF2B5EF4-FFF2-40B4-BE49-F238E27FC236}">
              <a16:creationId xmlns:a16="http://schemas.microsoft.com/office/drawing/2014/main" id="{5B2390D8-D382-7590-C46D-A930C8A0A3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5" descr="Logo, company name&#10;&#10;AI-generated content may be incorrect.">
            <a:extLst>
              <a:ext uri="{FF2B5EF4-FFF2-40B4-BE49-F238E27FC236}">
                <a16:creationId xmlns:a16="http://schemas.microsoft.com/office/drawing/2014/main" id="{9C6D3212-5799-9686-E78D-15DEC9D2734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7517" y="3218700"/>
            <a:ext cx="1334030" cy="1658619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5">
            <a:extLst>
              <a:ext uri="{FF2B5EF4-FFF2-40B4-BE49-F238E27FC236}">
                <a16:creationId xmlns:a16="http://schemas.microsoft.com/office/drawing/2014/main" id="{20C80D2A-F466-E98D-0CA2-A5A95C66B35E}"/>
              </a:ext>
            </a:extLst>
          </p:cNvPr>
          <p:cNvSpPr txBox="1"/>
          <p:nvPr/>
        </p:nvSpPr>
        <p:spPr>
          <a:xfrm>
            <a:off x="2571956" y="2991102"/>
            <a:ext cx="3308639" cy="19081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R="0" lvl="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2000"/>
            </a:pPr>
            <a:r>
              <a:rPr lang="en-US" i="1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For high school pre-apprenticeships only:</a:t>
            </a:r>
          </a:p>
          <a:p>
            <a:pPr marL="285750" lvl="0" indent="-285750">
              <a:spcAft>
                <a:spcPts val="60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$350 Transportation Stipend and </a:t>
            </a: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$500 Completion Stipend for Pre-Apprentice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$500 Mentor Stipend for Each Pre-Apprentice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Funding to support other wraparound needs for pre-apprentices</a:t>
            </a:r>
          </a:p>
        </p:txBody>
      </p:sp>
      <p:pic>
        <p:nvPicPr>
          <p:cNvPr id="2" name="Google Shape;157;p5" descr="A colorful text on a black background&#10;&#10;Description automatically generated">
            <a:extLst>
              <a:ext uri="{FF2B5EF4-FFF2-40B4-BE49-F238E27FC236}">
                <a16:creationId xmlns:a16="http://schemas.microsoft.com/office/drawing/2014/main" id="{4C83D810-EF8C-62ED-112D-729E65E35800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29296" y="1485082"/>
            <a:ext cx="1381570" cy="81448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156;p5">
            <a:extLst>
              <a:ext uri="{FF2B5EF4-FFF2-40B4-BE49-F238E27FC236}">
                <a16:creationId xmlns:a16="http://schemas.microsoft.com/office/drawing/2014/main" id="{0F7F110D-60F1-584B-B4A0-EB6C72DFA10A}"/>
              </a:ext>
            </a:extLst>
          </p:cNvPr>
          <p:cNvSpPr/>
          <p:nvPr/>
        </p:nvSpPr>
        <p:spPr>
          <a:xfrm rot="5400000" flipV="1">
            <a:off x="2979131" y="3446666"/>
            <a:ext cx="639239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56;p5">
            <a:extLst>
              <a:ext uri="{FF2B5EF4-FFF2-40B4-BE49-F238E27FC236}">
                <a16:creationId xmlns:a16="http://schemas.microsoft.com/office/drawing/2014/main" id="{329968E2-2DCB-C3F3-E17F-730C5537F484}"/>
              </a:ext>
            </a:extLst>
          </p:cNvPr>
          <p:cNvSpPr/>
          <p:nvPr/>
        </p:nvSpPr>
        <p:spPr>
          <a:xfrm>
            <a:off x="953494" y="1008266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61;p5">
            <a:extLst>
              <a:ext uri="{FF2B5EF4-FFF2-40B4-BE49-F238E27FC236}">
                <a16:creationId xmlns:a16="http://schemas.microsoft.com/office/drawing/2014/main" id="{2D1E5BE1-5875-1AE5-D578-88046B1CAFAC}"/>
              </a:ext>
            </a:extLst>
          </p:cNvPr>
          <p:cNvSpPr txBox="1"/>
          <p:nvPr/>
        </p:nvSpPr>
        <p:spPr>
          <a:xfrm>
            <a:off x="953494" y="359957"/>
            <a:ext cx="519897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</a:pPr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Pre-Apprenticeship</a:t>
            </a:r>
            <a:endParaRPr sz="1800" b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Google Shape;161;p5">
            <a:extLst>
              <a:ext uri="{FF2B5EF4-FFF2-40B4-BE49-F238E27FC236}">
                <a16:creationId xmlns:a16="http://schemas.microsoft.com/office/drawing/2014/main" id="{EB1FA70D-55B8-E956-24BE-F9C53E5183F0}"/>
              </a:ext>
            </a:extLst>
          </p:cNvPr>
          <p:cNvSpPr txBox="1"/>
          <p:nvPr/>
        </p:nvSpPr>
        <p:spPr>
          <a:xfrm>
            <a:off x="6198187" y="371153"/>
            <a:ext cx="504031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</a:pPr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Apprenticeship</a:t>
            </a:r>
            <a:endParaRPr sz="1800" b="1" dirty="0">
              <a:solidFill>
                <a:schemeClr val="accent4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Google Shape;161;p5">
            <a:extLst>
              <a:ext uri="{FF2B5EF4-FFF2-40B4-BE49-F238E27FC236}">
                <a16:creationId xmlns:a16="http://schemas.microsoft.com/office/drawing/2014/main" id="{323B2EC0-909C-078A-C3C0-9FCCAFC558DF}"/>
              </a:ext>
            </a:extLst>
          </p:cNvPr>
          <p:cNvSpPr txBox="1"/>
          <p:nvPr/>
        </p:nvSpPr>
        <p:spPr>
          <a:xfrm>
            <a:off x="8948227" y="1235276"/>
            <a:ext cx="2366256" cy="2339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Up to 50% Wage Match for Employers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Mentor Stipend for each Apprentice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Apprentice Support to help with wraparound costs</a:t>
            </a:r>
          </a:p>
          <a:p>
            <a:pPr marR="0" lvl="0" algn="ctr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2000"/>
            </a:pPr>
            <a:r>
              <a:rPr lang="en-US" i="1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Currently a waitlist for financial support</a:t>
            </a:r>
          </a:p>
        </p:txBody>
      </p:sp>
      <p:pic>
        <p:nvPicPr>
          <p:cNvPr id="10" name="Google Shape;105;p1">
            <a:extLst>
              <a:ext uri="{FF2B5EF4-FFF2-40B4-BE49-F238E27FC236}">
                <a16:creationId xmlns:a16="http://schemas.microsoft.com/office/drawing/2014/main" id="{2A9C66C3-898E-52D0-2264-527AA9B3632D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88685" y="3814698"/>
            <a:ext cx="2861578" cy="56698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61;p5">
            <a:extLst>
              <a:ext uri="{FF2B5EF4-FFF2-40B4-BE49-F238E27FC236}">
                <a16:creationId xmlns:a16="http://schemas.microsoft.com/office/drawing/2014/main" id="{651BDCDF-F38C-2E2D-868A-9AC80B58AB48}"/>
              </a:ext>
            </a:extLst>
          </p:cNvPr>
          <p:cNvSpPr txBox="1"/>
          <p:nvPr/>
        </p:nvSpPr>
        <p:spPr>
          <a:xfrm>
            <a:off x="8970791" y="3945189"/>
            <a:ext cx="2358036" cy="60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NC Youth Apprenticeship Tuition Waiver</a:t>
            </a:r>
            <a:endParaRPr lang="en-US" i="1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Google Shape;161;p5">
            <a:extLst>
              <a:ext uri="{FF2B5EF4-FFF2-40B4-BE49-F238E27FC236}">
                <a16:creationId xmlns:a16="http://schemas.microsoft.com/office/drawing/2014/main" id="{F2FD86C7-D303-06CB-595E-C65655D054CA}"/>
              </a:ext>
            </a:extLst>
          </p:cNvPr>
          <p:cNvSpPr txBox="1"/>
          <p:nvPr/>
        </p:nvSpPr>
        <p:spPr>
          <a:xfrm>
            <a:off x="8899169" y="5195147"/>
            <a:ext cx="2548710" cy="1031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4 Apprenticeship Scholarships for both Associate and Bachelor’s Degree pathways</a:t>
            </a:r>
            <a:endParaRPr lang="en-US" i="1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Google Shape;171;p6">
            <a:extLst>
              <a:ext uri="{FF2B5EF4-FFF2-40B4-BE49-F238E27FC236}">
                <a16:creationId xmlns:a16="http://schemas.microsoft.com/office/drawing/2014/main" id="{513B0BEA-E9F2-9783-D790-6A0622B8A19D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61639" y="5063566"/>
            <a:ext cx="1924661" cy="1054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157;p5" descr="A colorful text on a black background&#10;&#10;Description automatically generated">
            <a:extLst>
              <a:ext uri="{FF2B5EF4-FFF2-40B4-BE49-F238E27FC236}">
                <a16:creationId xmlns:a16="http://schemas.microsoft.com/office/drawing/2014/main" id="{11CD07DB-0074-B8E2-1BA3-0AD1B51C0B12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3494" y="1485082"/>
            <a:ext cx="1381570" cy="81448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61;p5">
            <a:extLst>
              <a:ext uri="{FF2B5EF4-FFF2-40B4-BE49-F238E27FC236}">
                <a16:creationId xmlns:a16="http://schemas.microsoft.com/office/drawing/2014/main" id="{549BE833-FA66-C468-29B4-82CC5EE0A261}"/>
              </a:ext>
            </a:extLst>
          </p:cNvPr>
          <p:cNvSpPr txBox="1"/>
          <p:nvPr/>
        </p:nvSpPr>
        <p:spPr>
          <a:xfrm>
            <a:off x="2640611" y="1235276"/>
            <a:ext cx="3206308" cy="14003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Webinars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Digital and printed materials about ECE career pathways and apprenticeship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Mentoring Community of Practice</a:t>
            </a:r>
          </a:p>
        </p:txBody>
      </p:sp>
      <p:sp>
        <p:nvSpPr>
          <p:cNvPr id="15" name="Google Shape;390;g350b56c210a_0_58">
            <a:extLst>
              <a:ext uri="{FF2B5EF4-FFF2-40B4-BE49-F238E27FC236}">
                <a16:creationId xmlns:a16="http://schemas.microsoft.com/office/drawing/2014/main" id="{29BB1354-F869-B149-1632-F1543402A7C1}"/>
              </a:ext>
            </a:extLst>
          </p:cNvPr>
          <p:cNvSpPr txBox="1"/>
          <p:nvPr/>
        </p:nvSpPr>
        <p:spPr>
          <a:xfrm>
            <a:off x="2573256" y="5254759"/>
            <a:ext cx="3273663" cy="1263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Workforce and Innovation Act (WIOA)</a:t>
            </a:r>
          </a:p>
          <a:p>
            <a:pPr marL="285750" lvl="0" indent="-285750" algn="l" rtl="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Vocational Rehabilitation</a:t>
            </a:r>
          </a:p>
          <a:p>
            <a:pPr marL="285750" lvl="0" indent="-285750" algn="l" rtl="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Local Government</a:t>
            </a:r>
          </a:p>
          <a:p>
            <a:pPr marL="285750" lvl="0" indent="-285750" algn="l" rtl="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ECE Organizations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A54471-05BF-C2FB-9D87-3B87B3A1D520}"/>
              </a:ext>
            </a:extLst>
          </p:cNvPr>
          <p:cNvSpPr txBox="1"/>
          <p:nvPr/>
        </p:nvSpPr>
        <p:spPr>
          <a:xfrm>
            <a:off x="1034881" y="5779882"/>
            <a:ext cx="1019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Dreaming Outloud Script Pro" panose="03050502040304050704" pitchFamily="66" charset="0"/>
                <a:ea typeface="ADLaM Display" panose="02010000000000000000" pitchFamily="2" charset="0"/>
                <a:cs typeface="Dreaming Outloud Script Pro" panose="03050502040304050704" pitchFamily="66" charset="0"/>
              </a:rPr>
              <a:t>Other</a:t>
            </a:r>
          </a:p>
        </p:txBody>
      </p:sp>
    </p:spTree>
    <p:extLst>
      <p:ext uri="{BB962C8B-B14F-4D97-AF65-F5344CB8AC3E}">
        <p14:creationId xmlns:p14="http://schemas.microsoft.com/office/powerpoint/2010/main" val="793109477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">
          <a:extLst>
            <a:ext uri="{FF2B5EF4-FFF2-40B4-BE49-F238E27FC236}">
              <a16:creationId xmlns:a16="http://schemas.microsoft.com/office/drawing/2014/main" id="{B588D67B-8B64-654A-CF9E-DF946ABA8D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22">
            <a:extLst>
              <a:ext uri="{FF2B5EF4-FFF2-40B4-BE49-F238E27FC236}">
                <a16:creationId xmlns:a16="http://schemas.microsoft.com/office/drawing/2014/main" id="{55CA1398-B366-C652-8EF8-3F6E695798F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53494" y="193934"/>
            <a:ext cx="102849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  <a:latin typeface="Calibri"/>
                <a:ea typeface="Calibri"/>
                <a:cs typeface="Calibri"/>
                <a:sym typeface="Calibri"/>
              </a:rPr>
              <a:t>NC Youth Apprenticeship Tuition Waiver</a:t>
            </a:r>
            <a:endParaRPr dirty="0"/>
          </a:p>
        </p:txBody>
      </p:sp>
      <p:sp>
        <p:nvSpPr>
          <p:cNvPr id="373" name="Google Shape;373;p22">
            <a:extLst>
              <a:ext uri="{FF2B5EF4-FFF2-40B4-BE49-F238E27FC236}">
                <a16:creationId xmlns:a16="http://schemas.microsoft.com/office/drawing/2014/main" id="{792EE52C-6F8E-6D0A-167A-1D34F9B0D570}"/>
              </a:ext>
            </a:extLst>
          </p:cNvPr>
          <p:cNvSpPr/>
          <p:nvPr/>
        </p:nvSpPr>
        <p:spPr>
          <a:xfrm>
            <a:off x="953494" y="1147386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22">
            <a:extLst>
              <a:ext uri="{FF2B5EF4-FFF2-40B4-BE49-F238E27FC236}">
                <a16:creationId xmlns:a16="http://schemas.microsoft.com/office/drawing/2014/main" id="{2BAB58D1-1AC2-388F-CF65-65AAB8AD1532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21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390;g350b56c210a_0_58">
            <a:extLst>
              <a:ext uri="{FF2B5EF4-FFF2-40B4-BE49-F238E27FC236}">
                <a16:creationId xmlns:a16="http://schemas.microsoft.com/office/drawing/2014/main" id="{94FB4731-C482-E100-3880-B6439C2425DC}"/>
              </a:ext>
            </a:extLst>
          </p:cNvPr>
          <p:cNvSpPr txBox="1"/>
          <p:nvPr/>
        </p:nvSpPr>
        <p:spPr>
          <a:xfrm>
            <a:off x="1083704" y="1312088"/>
            <a:ext cx="10024368" cy="4783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l" rtl="0">
              <a:spcBef>
                <a:spcPts val="0"/>
              </a:spcBef>
              <a:spcAft>
                <a:spcPts val="1200"/>
              </a:spcAft>
            </a:pPr>
            <a:r>
              <a:rPr lang="en-US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tuition waiver includes:</a:t>
            </a:r>
          </a:p>
          <a:p>
            <a:pPr marL="1200150" lvl="0" indent="-342900" algn="l" rtl="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Tuition and registration fees at any NC community college up to the completion of the Associate Degree in early childhood education</a:t>
            </a:r>
          </a:p>
          <a:p>
            <a:pPr lvl="0" algn="l" rtl="0">
              <a:spcAft>
                <a:spcPts val="1200"/>
              </a:spcAft>
            </a:pPr>
            <a:r>
              <a:rPr lang="en-US" sz="2000" b="1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does not include:</a:t>
            </a:r>
          </a:p>
          <a:p>
            <a:pPr marL="1200150" lvl="0" indent="-342900" algn="l" rtl="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Books, lab fees, campus resources, and ancillary fees or expenses</a:t>
            </a:r>
          </a:p>
          <a:p>
            <a:pPr lvl="0" algn="l" rtl="0">
              <a:spcBef>
                <a:spcPts val="0"/>
              </a:spcBef>
              <a:spcAft>
                <a:spcPts val="1200"/>
              </a:spcAft>
            </a:pPr>
            <a:endParaRPr lang="en-US" sz="20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algn="l" rtl="0">
              <a:spcBef>
                <a:spcPts val="0"/>
              </a:spcBef>
              <a:spcAft>
                <a:spcPts val="1200"/>
              </a:spcAft>
            </a:pPr>
            <a:r>
              <a:rPr lang="en-US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are eligible for the Tuition Waiver if:</a:t>
            </a:r>
          </a:p>
          <a:p>
            <a:pPr marL="742950" lvl="0" indent="-342900" algn="l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They register for an ECE apprenticeship before high school graduation.</a:t>
            </a:r>
          </a:p>
          <a:p>
            <a:pPr marL="742950" lvl="0" indent="-342900" algn="l" rtl="0">
              <a:spcBef>
                <a:spcPts val="0"/>
              </a:spcBef>
              <a:spcAft>
                <a:spcPts val="1200"/>
              </a:spcAft>
            </a:pPr>
            <a:r>
              <a:rPr lang="en-US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				OR</a:t>
            </a:r>
          </a:p>
          <a:p>
            <a:pPr marL="742950" lvl="0" indent="-342900" algn="l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They complete an ECE pre-apprenticeship and register with an ECE apprenticeship within 120 days of their high school graduation date.</a:t>
            </a:r>
          </a:p>
        </p:txBody>
      </p:sp>
      <p:sp>
        <p:nvSpPr>
          <p:cNvPr id="2" name="Google Shape;373;p22">
            <a:extLst>
              <a:ext uri="{FF2B5EF4-FFF2-40B4-BE49-F238E27FC236}">
                <a16:creationId xmlns:a16="http://schemas.microsoft.com/office/drawing/2014/main" id="{E02259B7-1D05-5006-ED70-01B1E493FC67}"/>
              </a:ext>
            </a:extLst>
          </p:cNvPr>
          <p:cNvSpPr/>
          <p:nvPr/>
        </p:nvSpPr>
        <p:spPr>
          <a:xfrm>
            <a:off x="953382" y="3587237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17206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>
          <a:extLst>
            <a:ext uri="{FF2B5EF4-FFF2-40B4-BE49-F238E27FC236}">
              <a16:creationId xmlns:a16="http://schemas.microsoft.com/office/drawing/2014/main" id="{0E4ACF07-5312-7804-4772-6EAACF4EE3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2">
            <a:extLst>
              <a:ext uri="{FF2B5EF4-FFF2-40B4-BE49-F238E27FC236}">
                <a16:creationId xmlns:a16="http://schemas.microsoft.com/office/drawing/2014/main" id="{E6F8FD1E-3B6D-5D3B-BF8C-0DC96EF332D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136525"/>
            <a:ext cx="10515600" cy="811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  <a:latin typeface="Calibri"/>
                <a:ea typeface="Calibri"/>
                <a:cs typeface="Calibri"/>
                <a:sym typeface="Calibri"/>
              </a:rPr>
              <a:t>Best Practices</a:t>
            </a:r>
            <a:endParaRPr dirty="0"/>
          </a:p>
        </p:txBody>
      </p:sp>
      <p:sp>
        <p:nvSpPr>
          <p:cNvPr id="239" name="Google Shape;239;p12">
            <a:extLst>
              <a:ext uri="{FF2B5EF4-FFF2-40B4-BE49-F238E27FC236}">
                <a16:creationId xmlns:a16="http://schemas.microsoft.com/office/drawing/2014/main" id="{BC6E71B1-8194-43AB-9BDA-F8E0F947B23A}"/>
              </a:ext>
            </a:extLst>
          </p:cNvPr>
          <p:cNvSpPr/>
          <p:nvPr/>
        </p:nvSpPr>
        <p:spPr>
          <a:xfrm>
            <a:off x="906807" y="948189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12">
            <a:extLst>
              <a:ext uri="{FF2B5EF4-FFF2-40B4-BE49-F238E27FC236}">
                <a16:creationId xmlns:a16="http://schemas.microsoft.com/office/drawing/2014/main" id="{9822F7C0-69A2-86DA-26C9-4A690B77B626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22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46;p12">
            <a:extLst>
              <a:ext uri="{FF2B5EF4-FFF2-40B4-BE49-F238E27FC236}">
                <a16:creationId xmlns:a16="http://schemas.microsoft.com/office/drawing/2014/main" id="{E87AE5C9-2105-366C-F591-061FE3CE1F10}"/>
              </a:ext>
            </a:extLst>
          </p:cNvPr>
          <p:cNvSpPr txBox="1"/>
          <p:nvPr/>
        </p:nvSpPr>
        <p:spPr>
          <a:xfrm>
            <a:off x="906807" y="1229807"/>
            <a:ext cx="8374979" cy="3370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7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Employers</a:t>
            </a:r>
            <a:r>
              <a:rPr lang="en-US" sz="17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should be an active part of recruiting and selection process from the beginning.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Involve </a:t>
            </a:r>
            <a:r>
              <a:rPr lang="en-US" sz="17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parents and teachers </a:t>
            </a: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recruitment and education of high schoolers.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Gather participants in a </a:t>
            </a:r>
            <a:r>
              <a:rPr lang="en-US" sz="17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cohort</a:t>
            </a: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914400" lvl="2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 as a group to obtain background checks, TB tests, and youth work permits</a:t>
            </a:r>
          </a:p>
          <a:p>
            <a:pPr marL="914400" lvl="2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Group pre-apprentices with others in the school district, especially those taking EDU 119 via the community college</a:t>
            </a:r>
          </a:p>
          <a:p>
            <a:pPr marL="914400" lvl="2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 the buddy system</a:t>
            </a:r>
          </a:p>
          <a:p>
            <a:pPr marL="3429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Provide </a:t>
            </a:r>
            <a:r>
              <a:rPr lang="en-US" sz="17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incentives</a:t>
            </a: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(stipends, wraparound services, snacks).</a:t>
            </a:r>
          </a:p>
        </p:txBody>
      </p:sp>
      <p:pic>
        <p:nvPicPr>
          <p:cNvPr id="8" name="Picture 7" descr="A person reading a book to a group of children&#10;&#10;AI-generated content may be incorrect.">
            <a:extLst>
              <a:ext uri="{FF2B5EF4-FFF2-40B4-BE49-F238E27FC236}">
                <a16:creationId xmlns:a16="http://schemas.microsoft.com/office/drawing/2014/main" id="{F0B7C053-63F2-5DB7-6226-2D69002FC8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6774" y="1427595"/>
            <a:ext cx="1986023" cy="26480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FCECD7-AFAE-69B5-990F-6E0EE2B9ECD8}"/>
              </a:ext>
            </a:extLst>
          </p:cNvPr>
          <p:cNvSpPr txBox="1"/>
          <p:nvPr/>
        </p:nvSpPr>
        <p:spPr>
          <a:xfrm>
            <a:off x="906807" y="4555031"/>
            <a:ext cx="10590979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Apply for the </a:t>
            </a:r>
            <a:r>
              <a:rPr lang="en-US" sz="17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youth work permit </a:t>
            </a: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when obtaining the qualification letter (background check).</a:t>
            </a:r>
          </a:p>
          <a:p>
            <a:pPr marL="3429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Employers should carefully select and vet their </a:t>
            </a:r>
            <a:r>
              <a:rPr lang="en-US" sz="17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mentors</a:t>
            </a:r>
            <a:r>
              <a:rPr lang="en-US" sz="17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Engage your pre-apprentices in </a:t>
            </a:r>
            <a:r>
              <a:rPr lang="en-US" sz="17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real-world work</a:t>
            </a: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not just observation and shadowing.</a:t>
            </a:r>
          </a:p>
          <a:p>
            <a:pPr marL="3429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7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Communicate </a:t>
            </a: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regularly and follow up.</a:t>
            </a:r>
          </a:p>
          <a:p>
            <a:pPr marL="3429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Celebrate </a:t>
            </a:r>
            <a:r>
              <a:rPr lang="en-US" sz="17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accomplishments</a:t>
            </a: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and completions!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466E27-A410-97AF-FA9D-DC94C1FA96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5766" y="4481468"/>
            <a:ext cx="1682795" cy="1682795"/>
          </a:xfrm>
          <a:prstGeom prst="rect">
            <a:avLst/>
          </a:prstGeom>
        </p:spPr>
      </p:pic>
      <p:pic>
        <p:nvPicPr>
          <p:cNvPr id="5" name="Graphic 4" descr="Stars with solid fill">
            <a:extLst>
              <a:ext uri="{FF2B5EF4-FFF2-40B4-BE49-F238E27FC236}">
                <a16:creationId xmlns:a16="http://schemas.microsoft.com/office/drawing/2014/main" id="{20A9F882-F2B6-DF59-D8A8-8D14EF7FCE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60696" y="315407"/>
            <a:ext cx="914400" cy="914400"/>
          </a:xfrm>
          <a:prstGeom prst="rect">
            <a:avLst/>
          </a:prstGeom>
        </p:spPr>
      </p:pic>
      <p:pic>
        <p:nvPicPr>
          <p:cNvPr id="7" name="Graphic 6" descr="Stars with solid fill">
            <a:extLst>
              <a:ext uri="{FF2B5EF4-FFF2-40B4-BE49-F238E27FC236}">
                <a16:creationId xmlns:a16="http://schemas.microsoft.com/office/drawing/2014/main" id="{06C1BA2B-FEE5-6B39-7029-8092648D72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908099" y="3522682"/>
            <a:ext cx="914400" cy="914400"/>
          </a:xfrm>
          <a:prstGeom prst="rect">
            <a:avLst/>
          </a:prstGeom>
        </p:spPr>
      </p:pic>
      <p:pic>
        <p:nvPicPr>
          <p:cNvPr id="9" name="Graphic 8" descr="Stars with solid fill">
            <a:extLst>
              <a:ext uri="{FF2B5EF4-FFF2-40B4-BE49-F238E27FC236}">
                <a16:creationId xmlns:a16="http://schemas.microsoft.com/office/drawing/2014/main" id="{6B53A1B5-DB4E-F89E-1DD8-1C6537D7514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202296" y="5807075"/>
            <a:ext cx="914400" cy="914400"/>
          </a:xfrm>
          <a:prstGeom prst="rect">
            <a:avLst/>
          </a:prstGeom>
        </p:spPr>
      </p:pic>
      <p:pic>
        <p:nvPicPr>
          <p:cNvPr id="10" name="Graphic 9" descr="Stars with solid fill">
            <a:extLst>
              <a:ext uri="{FF2B5EF4-FFF2-40B4-BE49-F238E27FC236}">
                <a16:creationId xmlns:a16="http://schemas.microsoft.com/office/drawing/2014/main" id="{C8B7E3DC-7A2D-E078-28E7-9B340BB315A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703698" y="21008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247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>
          <a:extLst>
            <a:ext uri="{FF2B5EF4-FFF2-40B4-BE49-F238E27FC236}">
              <a16:creationId xmlns:a16="http://schemas.microsoft.com/office/drawing/2014/main" id="{3BC30F9B-42A1-F463-D273-C247C3BCC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2">
            <a:extLst>
              <a:ext uri="{FF2B5EF4-FFF2-40B4-BE49-F238E27FC236}">
                <a16:creationId xmlns:a16="http://schemas.microsoft.com/office/drawing/2014/main" id="{8BA2D0CA-54C2-DED6-0E87-AE3BBD180EA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170397"/>
            <a:ext cx="10515600" cy="811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  <a:latin typeface="Calibri"/>
                <a:ea typeface="Calibri"/>
                <a:cs typeface="Calibri"/>
                <a:sym typeface="Calibri"/>
              </a:rPr>
              <a:t>Why Pre-Apprenticeship?</a:t>
            </a:r>
            <a:endParaRPr dirty="0"/>
          </a:p>
        </p:txBody>
      </p:sp>
      <p:sp>
        <p:nvSpPr>
          <p:cNvPr id="239" name="Google Shape;239;p12">
            <a:extLst>
              <a:ext uri="{FF2B5EF4-FFF2-40B4-BE49-F238E27FC236}">
                <a16:creationId xmlns:a16="http://schemas.microsoft.com/office/drawing/2014/main" id="{1181DBEB-20FB-CB1A-90D5-EF5E055747E4}"/>
              </a:ext>
            </a:extLst>
          </p:cNvPr>
          <p:cNvSpPr/>
          <p:nvPr/>
        </p:nvSpPr>
        <p:spPr>
          <a:xfrm>
            <a:off x="953494" y="1059911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12">
            <a:extLst>
              <a:ext uri="{FF2B5EF4-FFF2-40B4-BE49-F238E27FC236}">
                <a16:creationId xmlns:a16="http://schemas.microsoft.com/office/drawing/2014/main" id="{078FB423-E9B1-7CD1-CB7C-27CA7BA1B1E8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23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46;p12">
            <a:extLst>
              <a:ext uri="{FF2B5EF4-FFF2-40B4-BE49-F238E27FC236}">
                <a16:creationId xmlns:a16="http://schemas.microsoft.com/office/drawing/2014/main" id="{D38888EA-E918-45ED-03B1-B9E8C2E5A2BE}"/>
              </a:ext>
            </a:extLst>
          </p:cNvPr>
          <p:cNvSpPr txBox="1"/>
          <p:nvPr/>
        </p:nvSpPr>
        <p:spPr>
          <a:xfrm>
            <a:off x="1068898" y="1473869"/>
            <a:ext cx="7348710" cy="51706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rtl="0"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Pre-apprentices can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translate what they are learning in the classroom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to what it’s really like to work in the field.</a:t>
            </a:r>
          </a:p>
          <a:p>
            <a:pPr marL="457200" indent="-457200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Pre-apprentices have a </a:t>
            </a:r>
            <a:r>
              <a:rPr lang="en-US" sz="2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mentor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at the work-based learning site to answer questions and give guidance about the field.</a:t>
            </a:r>
          </a:p>
          <a:p>
            <a:pPr marL="457200" indent="-457200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Pre-apprentices will have a </a:t>
            </a:r>
            <a:r>
              <a:rPr lang="en-US" sz="20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head start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over their peers after completing the pre-apprenticeship.</a:t>
            </a:r>
          </a:p>
          <a:p>
            <a:pPr marL="457200" indent="-457200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Pre-apprentices earn high school and/or college </a:t>
            </a:r>
            <a:r>
              <a:rPr lang="en-US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credit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industry-recognized </a:t>
            </a:r>
            <a:r>
              <a:rPr lang="en-US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credentials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and apprenticeship credentials.</a:t>
            </a:r>
          </a:p>
          <a:p>
            <a:pPr marL="457200" indent="-457200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Employers can </a:t>
            </a:r>
            <a:r>
              <a:rPr lang="en-US" sz="2000" b="1" dirty="0">
                <a:solidFill>
                  <a:srgbClr val="D560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train and recruit future employees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apprentices from a pool of interested people.</a:t>
            </a:r>
          </a:p>
          <a:p>
            <a:pPr marL="457200" marR="0" lvl="0" indent="-457200" rtl="0">
              <a:spcBef>
                <a:spcPts val="0"/>
              </a:spcBef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There are programs that can provide financial </a:t>
            </a:r>
            <a:r>
              <a:rPr lang="en-US" sz="2000" b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incentives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to participate.</a:t>
            </a:r>
          </a:p>
        </p:txBody>
      </p:sp>
      <p:pic>
        <p:nvPicPr>
          <p:cNvPr id="4" name="Picture 3" descr="A picture containing text, person, table, family&#10;&#10;AI-generated content may be incorrect.">
            <a:extLst>
              <a:ext uri="{FF2B5EF4-FFF2-40B4-BE49-F238E27FC236}">
                <a16:creationId xmlns:a16="http://schemas.microsoft.com/office/drawing/2014/main" id="{A3CA09AA-B36C-B24E-D45C-05347D9599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2175" y="1673590"/>
            <a:ext cx="2743200" cy="2057400"/>
          </a:xfrm>
          <a:prstGeom prst="rect">
            <a:avLst/>
          </a:prstGeom>
        </p:spPr>
      </p:pic>
      <p:pic>
        <p:nvPicPr>
          <p:cNvPr id="6" name="Picture 5" descr="A person and several children sitting at a table&#10;&#10;AI-generated content may be incorrect.">
            <a:extLst>
              <a:ext uri="{FF2B5EF4-FFF2-40B4-BE49-F238E27FC236}">
                <a16:creationId xmlns:a16="http://schemas.microsoft.com/office/drawing/2014/main" id="{52E4DB13-1826-1687-6A27-7DE16902D5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0571" y="3879790"/>
            <a:ext cx="2626408" cy="1969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2349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>
          <a:extLst>
            <a:ext uri="{FF2B5EF4-FFF2-40B4-BE49-F238E27FC236}">
              <a16:creationId xmlns:a16="http://schemas.microsoft.com/office/drawing/2014/main" id="{0F7C82F7-386B-6C4E-121C-CB40EB592A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0">
            <a:extLst>
              <a:ext uri="{FF2B5EF4-FFF2-40B4-BE49-F238E27FC236}">
                <a16:creationId xmlns:a16="http://schemas.microsoft.com/office/drawing/2014/main" id="{C43E5A6A-671A-C31F-982F-E006AABA915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30065" y="62069"/>
            <a:ext cx="10318566" cy="9931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 dirty="0">
                <a:solidFill>
                  <a:srgbClr val="074F6A"/>
                </a:solidFill>
              </a:rPr>
              <a:t>Getting Started</a:t>
            </a:r>
            <a:endParaRPr dirty="0"/>
          </a:p>
        </p:txBody>
      </p:sp>
      <p:sp>
        <p:nvSpPr>
          <p:cNvPr id="209" name="Google Shape;209;p10">
            <a:extLst>
              <a:ext uri="{FF2B5EF4-FFF2-40B4-BE49-F238E27FC236}">
                <a16:creationId xmlns:a16="http://schemas.microsoft.com/office/drawing/2014/main" id="{851FF51D-0CCD-2074-6D47-56DD3BE739C2}"/>
              </a:ext>
            </a:extLst>
          </p:cNvPr>
          <p:cNvSpPr/>
          <p:nvPr/>
        </p:nvSpPr>
        <p:spPr>
          <a:xfrm>
            <a:off x="976923" y="1023680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10">
            <a:extLst>
              <a:ext uri="{FF2B5EF4-FFF2-40B4-BE49-F238E27FC236}">
                <a16:creationId xmlns:a16="http://schemas.microsoft.com/office/drawing/2014/main" id="{39908148-7942-744E-4F52-4D373C2BDB6C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24</a:t>
            </a:fld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246;p12">
            <a:extLst>
              <a:ext uri="{FF2B5EF4-FFF2-40B4-BE49-F238E27FC236}">
                <a16:creationId xmlns:a16="http://schemas.microsoft.com/office/drawing/2014/main" id="{0FCCAD4F-F1E8-32A3-0368-26D985490538}"/>
              </a:ext>
            </a:extLst>
          </p:cNvPr>
          <p:cNvSpPr txBox="1"/>
          <p:nvPr/>
        </p:nvSpPr>
        <p:spPr>
          <a:xfrm>
            <a:off x="976923" y="1278077"/>
            <a:ext cx="7887722" cy="5078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en-US" sz="1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Pre-Apprenticeship and Apprenticeship Registration:</a:t>
            </a:r>
          </a:p>
          <a:p>
            <a:pPr marL="569913" indent="-3429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Complete the necessary pre-apprenticeship and apprenticeship paperwork.</a:t>
            </a:r>
          </a:p>
          <a:p>
            <a:pPr marL="569913" indent="-3429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Register students or adults as pre-apprentices with </a:t>
            </a:r>
            <a:r>
              <a:rPr lang="en-US" sz="18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ApprenticeshipNC</a:t>
            </a: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marR="0" lvl="0" indent="-342900" rtl="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0" lvl="0" rtl="0">
              <a:spcBef>
                <a:spcPts val="0"/>
              </a:spcBef>
            </a:pPr>
            <a:r>
              <a:rPr lang="en-US" sz="1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Pre-Apprentices:</a:t>
            </a:r>
          </a:p>
          <a:p>
            <a:pPr marL="569913" marR="0" lvl="0" indent="-342900" rt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Sign them up for the relevant coursework or training.</a:t>
            </a:r>
          </a:p>
          <a:p>
            <a:pPr marL="569913" indent="-3429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Ensure you have parent or guardian signoff, if applicable.</a:t>
            </a:r>
          </a:p>
          <a:p>
            <a:pPr marL="569913" indent="-3429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Organize transportation to and from the child care center site, when needed.</a:t>
            </a:r>
          </a:p>
          <a:p>
            <a:pPr marL="569913" lvl="0" indent="-3429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Obtain required trainings, background check, youth work permit, etc.</a:t>
            </a:r>
          </a:p>
          <a:p>
            <a:pPr marL="569913" lvl="0" indent="-3429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Ensure pre-apprentices have the materials they need (uniform, etc.).</a:t>
            </a:r>
          </a:p>
          <a:p>
            <a:pPr marL="687388"/>
            <a:endParaRPr lang="en-US" sz="1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0" lvl="0" rtl="0">
              <a:spcBef>
                <a:spcPts val="0"/>
              </a:spcBef>
            </a:pPr>
            <a:r>
              <a:rPr lang="en-US" sz="1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Employer:</a:t>
            </a:r>
          </a:p>
          <a:p>
            <a:pPr marL="569913" marR="0" lvl="0" indent="-338138" rt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Determine if pre-apprentices will be paid or unpaid.</a:t>
            </a:r>
          </a:p>
          <a:p>
            <a:pPr marL="569913" marR="0" lvl="0" indent="-338138" rt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Select mentors and match them with pre-apprentices.</a:t>
            </a:r>
          </a:p>
          <a:p>
            <a:pPr marL="569913" marR="0" lvl="0" indent="-338138" rt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Develop a plan for pre-apprentice participation (job shadowing, tasks, skills attainment, etc.)</a:t>
            </a:r>
          </a:p>
          <a:p>
            <a:pPr marL="569913" marR="0" lvl="0" indent="-338138" rt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Educate your entire team about apprenticeship.</a:t>
            </a:r>
          </a:p>
        </p:txBody>
      </p:sp>
      <p:pic>
        <p:nvPicPr>
          <p:cNvPr id="3" name="Picture 2" descr="Close up of checklist">
            <a:extLst>
              <a:ext uri="{FF2B5EF4-FFF2-40B4-BE49-F238E27FC236}">
                <a16:creationId xmlns:a16="http://schemas.microsoft.com/office/drawing/2014/main" id="{C2B48BF0-8FDB-F0D7-D078-28FA0E98E5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0822" y="1262284"/>
            <a:ext cx="2155320" cy="1436880"/>
          </a:xfrm>
          <a:prstGeom prst="rect">
            <a:avLst/>
          </a:prstGeom>
        </p:spPr>
      </p:pic>
      <p:pic>
        <p:nvPicPr>
          <p:cNvPr id="6" name="Picture 5" descr="Students in hallway">
            <a:extLst>
              <a:ext uri="{FF2B5EF4-FFF2-40B4-BE49-F238E27FC236}">
                <a16:creationId xmlns:a16="http://schemas.microsoft.com/office/drawing/2014/main" id="{908F329B-F786-E26E-7030-2577DB70C3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3876" y="2779724"/>
            <a:ext cx="2682266" cy="1788177"/>
          </a:xfrm>
          <a:prstGeom prst="rect">
            <a:avLst/>
          </a:prstGeom>
        </p:spPr>
      </p:pic>
      <p:pic>
        <p:nvPicPr>
          <p:cNvPr id="12" name="Picture 11" descr="Child holding red paper hearts">
            <a:extLst>
              <a:ext uri="{FF2B5EF4-FFF2-40B4-BE49-F238E27FC236}">
                <a16:creationId xmlns:a16="http://schemas.microsoft.com/office/drawing/2014/main" id="{6BE367E2-8EEC-BD7E-AF06-99A0417AE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55455" y="4648461"/>
            <a:ext cx="2550687" cy="1700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8915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>
          <a:extLst>
            <a:ext uri="{FF2B5EF4-FFF2-40B4-BE49-F238E27FC236}">
              <a16:creationId xmlns:a16="http://schemas.microsoft.com/office/drawing/2014/main" id="{A89804CB-DC29-A246-50B3-B5BB2B5F6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90;g350eef1ea7a_3_0">
            <a:extLst>
              <a:ext uri="{FF2B5EF4-FFF2-40B4-BE49-F238E27FC236}">
                <a16:creationId xmlns:a16="http://schemas.microsoft.com/office/drawing/2014/main" id="{158EFA45-AB23-7A8C-0E8B-AB928C26DC5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953550" y="340392"/>
            <a:ext cx="10284900" cy="104730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b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7200"/>
              <a:buFont typeface="Calibri"/>
              <a:buNone/>
            </a:pPr>
            <a:r>
              <a:rPr lang="en-US" sz="7200" b="1" dirty="0">
                <a:solidFill>
                  <a:srgbClr val="074F6A"/>
                </a:solidFill>
                <a:latin typeface="Calibri"/>
                <a:ea typeface="Calibri"/>
                <a:cs typeface="Calibri"/>
                <a:sym typeface="Calibri"/>
              </a:rPr>
              <a:t>Back-to-School Schedule</a:t>
            </a:r>
            <a:endParaRPr sz="3600" b="1" dirty="0">
              <a:solidFill>
                <a:srgbClr val="074F6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64FDEA-9038-F071-B1C4-37C3FB40673A}"/>
              </a:ext>
            </a:extLst>
          </p:cNvPr>
          <p:cNvSpPr txBox="1"/>
          <p:nvPr/>
        </p:nvSpPr>
        <p:spPr>
          <a:xfrm>
            <a:off x="991481" y="2270482"/>
            <a:ext cx="32681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Tuesday, August 26</a:t>
            </a:r>
          </a:p>
          <a:p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1-2 pm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EB5EF-96AD-B37F-5419-BA2DE7553BF4}"/>
              </a:ext>
            </a:extLst>
          </p:cNvPr>
          <p:cNvSpPr txBox="1"/>
          <p:nvPr/>
        </p:nvSpPr>
        <p:spPr>
          <a:xfrm>
            <a:off x="991481" y="4359037"/>
            <a:ext cx="1941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September</a:t>
            </a:r>
          </a:p>
          <a:p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Date TBD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3AE840-AE56-3230-DFE3-F10FAF62B1A8}"/>
              </a:ext>
            </a:extLst>
          </p:cNvPr>
          <p:cNvSpPr txBox="1"/>
          <p:nvPr/>
        </p:nvSpPr>
        <p:spPr>
          <a:xfrm>
            <a:off x="3394546" y="2137224"/>
            <a:ext cx="7558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Blueprint for Success:</a:t>
            </a:r>
          </a:p>
          <a:p>
            <a:pPr lvl="0"/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Apprenticeship Best Practices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DF73B4-3DC9-2CFF-F911-760517C7EEE2}"/>
              </a:ext>
            </a:extLst>
          </p:cNvPr>
          <p:cNvSpPr txBox="1"/>
          <p:nvPr/>
        </p:nvSpPr>
        <p:spPr>
          <a:xfrm>
            <a:off x="3320440" y="4182100"/>
            <a:ext cx="77069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7030A0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Earn, Learn, Succeed: </a:t>
            </a:r>
          </a:p>
          <a:p>
            <a:pPr lvl="0"/>
            <a:r>
              <a:rPr lang="en-US" sz="3200" b="1" dirty="0">
                <a:solidFill>
                  <a:srgbClr val="7030A0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Building a Career Through Apprenticeship</a:t>
            </a:r>
          </a:p>
        </p:txBody>
      </p:sp>
      <p:sp>
        <p:nvSpPr>
          <p:cNvPr id="13" name="Google Shape;191;g350eef1ea7a_3_0">
            <a:extLst>
              <a:ext uri="{FF2B5EF4-FFF2-40B4-BE49-F238E27FC236}">
                <a16:creationId xmlns:a16="http://schemas.microsoft.com/office/drawing/2014/main" id="{B9AA1092-3307-889C-9918-A4625F8EC788}"/>
              </a:ext>
            </a:extLst>
          </p:cNvPr>
          <p:cNvSpPr/>
          <p:nvPr/>
        </p:nvSpPr>
        <p:spPr>
          <a:xfrm>
            <a:off x="953550" y="1609625"/>
            <a:ext cx="10284900" cy="456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91;g350eef1ea7a_3_0">
            <a:extLst>
              <a:ext uri="{FF2B5EF4-FFF2-40B4-BE49-F238E27FC236}">
                <a16:creationId xmlns:a16="http://schemas.microsoft.com/office/drawing/2014/main" id="{41BDF805-B3E3-A020-8652-7D064A79E1A1}"/>
              </a:ext>
            </a:extLst>
          </p:cNvPr>
          <p:cNvSpPr/>
          <p:nvPr/>
        </p:nvSpPr>
        <p:spPr>
          <a:xfrm>
            <a:off x="876638" y="3787642"/>
            <a:ext cx="10284900" cy="456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4625BE-9E99-2B1C-70DC-731D140E5A53}"/>
              </a:ext>
            </a:extLst>
          </p:cNvPr>
          <p:cNvSpPr txBox="1"/>
          <p:nvPr/>
        </p:nvSpPr>
        <p:spPr>
          <a:xfrm>
            <a:off x="10333290" y="2305935"/>
            <a:ext cx="14672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>
                <a:solidFill>
                  <a:srgbClr val="C00000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REGISTER</a:t>
            </a:r>
          </a:p>
          <a:p>
            <a:pPr algn="ctr"/>
            <a:r>
              <a:rPr lang="en-US" sz="2400" b="1" i="1" dirty="0">
                <a:solidFill>
                  <a:srgbClr val="C00000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NOW!</a:t>
            </a:r>
          </a:p>
        </p:txBody>
      </p:sp>
      <p:pic>
        <p:nvPicPr>
          <p:cNvPr id="5" name="Picture 4" descr="Qr code&#10;&#10;AI-generated content may be incorrect.">
            <a:extLst>
              <a:ext uri="{FF2B5EF4-FFF2-40B4-BE49-F238E27FC236}">
                <a16:creationId xmlns:a16="http://schemas.microsoft.com/office/drawing/2014/main" id="{900F14E8-DA9D-E749-B59B-30D3EA32B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9909" y="1998905"/>
            <a:ext cx="1353855" cy="1353855"/>
          </a:xfrm>
          <a:prstGeom prst="rect">
            <a:avLst/>
          </a:prstGeom>
        </p:spPr>
      </p:pic>
      <p:sp>
        <p:nvSpPr>
          <p:cNvPr id="6" name="Google Shape;191;g350eef1ea7a_3_0">
            <a:extLst>
              <a:ext uri="{FF2B5EF4-FFF2-40B4-BE49-F238E27FC236}">
                <a16:creationId xmlns:a16="http://schemas.microsoft.com/office/drawing/2014/main" id="{8338CF53-6156-84F1-99B3-0BCF8EB01D00}"/>
              </a:ext>
            </a:extLst>
          </p:cNvPr>
          <p:cNvSpPr/>
          <p:nvPr/>
        </p:nvSpPr>
        <p:spPr>
          <a:xfrm>
            <a:off x="876638" y="5869050"/>
            <a:ext cx="10284900" cy="456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407217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17"/>
          <p:cNvSpPr/>
          <p:nvPr/>
        </p:nvSpPr>
        <p:spPr>
          <a:xfrm>
            <a:off x="953494" y="1251684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p17"/>
          <p:cNvSpPr txBox="1">
            <a:spLocks noGrp="1"/>
          </p:cNvSpPr>
          <p:nvPr>
            <p:ph type="title"/>
          </p:nvPr>
        </p:nvSpPr>
        <p:spPr>
          <a:xfrm>
            <a:off x="953494" y="380444"/>
            <a:ext cx="10285012" cy="871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74F6A"/>
              </a:buClr>
              <a:buSzPts val="4000"/>
              <a:buFont typeface="Calibri"/>
              <a:buNone/>
            </a:pPr>
            <a:r>
              <a:rPr lang="en-US" sz="4000" b="1">
                <a:solidFill>
                  <a:srgbClr val="074F6A"/>
                </a:solidFill>
                <a:latin typeface="Calibri"/>
                <a:ea typeface="Calibri"/>
                <a:cs typeface="Calibri"/>
                <a:sym typeface="Calibri"/>
              </a:rPr>
              <a:t>For More Information</a:t>
            </a:r>
            <a:endParaRPr/>
          </a:p>
        </p:txBody>
      </p:sp>
      <p:sp>
        <p:nvSpPr>
          <p:cNvPr id="338" name="Google Shape;338;p17"/>
          <p:cNvSpPr txBox="1"/>
          <p:nvPr/>
        </p:nvSpPr>
        <p:spPr>
          <a:xfrm>
            <a:off x="3424719" y="1804863"/>
            <a:ext cx="6821292" cy="1354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cap="none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MORGAN FORD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i="1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Program Director, Building Bright Futures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NCBCE, Office of the Governor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u="sng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morgan.ford@nc.gov</a:t>
            </a:r>
            <a:endParaRPr sz="1600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pic>
        <p:nvPicPr>
          <p:cNvPr id="3" name="Picture 2" descr="Text&#10;&#10;AI-generated content may be incorrect.">
            <a:extLst>
              <a:ext uri="{FF2B5EF4-FFF2-40B4-BE49-F238E27FC236}">
                <a16:creationId xmlns:a16="http://schemas.microsoft.com/office/drawing/2014/main" id="{4E22654C-FAA8-21ED-03A5-BF43F8DC63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462" y="1851973"/>
            <a:ext cx="1962957" cy="1055445"/>
          </a:xfrm>
          <a:prstGeom prst="rect">
            <a:avLst/>
          </a:prstGeom>
        </p:spPr>
      </p:pic>
      <p:pic>
        <p:nvPicPr>
          <p:cNvPr id="4" name="Google Shape;160;p5" descr="Logo, company name&#10;&#10;AI-generated content may be incorrect.">
            <a:extLst>
              <a:ext uri="{FF2B5EF4-FFF2-40B4-BE49-F238E27FC236}">
                <a16:creationId xmlns:a16="http://schemas.microsoft.com/office/drawing/2014/main" id="{6826145E-E5C3-2F19-4F38-472103AAF6DA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13309" y="3887837"/>
            <a:ext cx="1775946" cy="21157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338;p17">
            <a:extLst>
              <a:ext uri="{FF2B5EF4-FFF2-40B4-BE49-F238E27FC236}">
                <a16:creationId xmlns:a16="http://schemas.microsoft.com/office/drawing/2014/main" id="{5AB77A26-7DDA-1C37-DDC7-9BE279BBD4A0}"/>
              </a:ext>
            </a:extLst>
          </p:cNvPr>
          <p:cNvSpPr txBox="1"/>
          <p:nvPr/>
        </p:nvSpPr>
        <p:spPr>
          <a:xfrm>
            <a:off x="3424720" y="3887837"/>
            <a:ext cx="6821292" cy="11079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cap="none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KRISTIE SAULS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i="1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Program Director, North Carolina Career Launch (NCCL)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US" sz="16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NCBCE, Office of the Governor </a:t>
            </a:r>
          </a:p>
          <a:p>
            <a:pPr lvl="0"/>
            <a:r>
              <a:rPr lang="en-US" sz="16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6"/>
              </a:rPr>
              <a:t>kristie.sauls@nc.gov</a:t>
            </a:r>
            <a:r>
              <a:rPr lang="en-US" sz="16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Google Shape;338;p17">
            <a:extLst>
              <a:ext uri="{FF2B5EF4-FFF2-40B4-BE49-F238E27FC236}">
                <a16:creationId xmlns:a16="http://schemas.microsoft.com/office/drawing/2014/main" id="{4FBCA6DB-65D4-DEDE-DF4F-7855525450A6}"/>
              </a:ext>
            </a:extLst>
          </p:cNvPr>
          <p:cNvSpPr txBox="1"/>
          <p:nvPr/>
        </p:nvSpPr>
        <p:spPr>
          <a:xfrm>
            <a:off x="3390379" y="5329496"/>
            <a:ext cx="6821292" cy="11079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cap="none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CIERA TUCKER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i="1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/>
              </a:rPr>
              <a:t>Program Deputy Manager, North Carolina Career Launch (NCCL)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US" sz="16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NCBCE, Office of the Governor </a:t>
            </a:r>
          </a:p>
          <a:p>
            <a:pPr lvl="0"/>
            <a:r>
              <a:rPr lang="en-US" sz="16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7"/>
              </a:rPr>
              <a:t>ciera.tucker@nc.gov</a:t>
            </a:r>
            <a:r>
              <a:rPr lang="en-US" sz="1600" dirty="0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2CC0F2-D7E2-CFAF-527A-3F18583121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72776" y="1437824"/>
            <a:ext cx="2239762" cy="19841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BED7C26-866C-4D2B-63A9-609A6ABFCBD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27521" y="4207142"/>
            <a:ext cx="2436981" cy="1796465"/>
          </a:xfrm>
          <a:prstGeom prst="rect">
            <a:avLst/>
          </a:prstGeom>
        </p:spPr>
      </p:pic>
      <p:sp>
        <p:nvSpPr>
          <p:cNvPr id="2" name="Google Shape;333;p17">
            <a:extLst>
              <a:ext uri="{FF2B5EF4-FFF2-40B4-BE49-F238E27FC236}">
                <a16:creationId xmlns:a16="http://schemas.microsoft.com/office/drawing/2014/main" id="{396B2AAE-EDCE-82AA-E484-7ABDB0748BAB}"/>
              </a:ext>
            </a:extLst>
          </p:cNvPr>
          <p:cNvSpPr/>
          <p:nvPr/>
        </p:nvSpPr>
        <p:spPr>
          <a:xfrm>
            <a:off x="953494" y="3666499"/>
            <a:ext cx="10285012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" name="Picture 8" descr="A picture containing text, tableware, dishware, plate&#10;&#10;AI-generated content may be incorrect.">
            <a:extLst>
              <a:ext uri="{FF2B5EF4-FFF2-40B4-BE49-F238E27FC236}">
                <a16:creationId xmlns:a16="http://schemas.microsoft.com/office/drawing/2014/main" id="{454C6F38-6AB0-2D04-BA1D-34C44FDC247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98036" y="506783"/>
            <a:ext cx="1776804" cy="632018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7511</TotalTime>
  <Words>1751</Words>
  <Application>Microsoft Office PowerPoint</Application>
  <PresentationFormat>Widescreen</PresentationFormat>
  <Paragraphs>260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Dreaming Outloud Pro</vt:lpstr>
      <vt:lpstr>Dreaming Outloud Script Pro</vt:lpstr>
      <vt:lpstr>Calibri</vt:lpstr>
      <vt:lpstr>Poppins SemiBold</vt:lpstr>
      <vt:lpstr>Poppins</vt:lpstr>
      <vt:lpstr>Courier New</vt:lpstr>
      <vt:lpstr>Arial</vt:lpstr>
      <vt:lpstr>Wingdings</vt:lpstr>
      <vt:lpstr>Office Theme</vt:lpstr>
      <vt:lpstr>PowerPoint Presentation</vt:lpstr>
      <vt:lpstr>Reminders</vt:lpstr>
      <vt:lpstr>Session Overview</vt:lpstr>
      <vt:lpstr>What is Apprenticeship?</vt:lpstr>
      <vt:lpstr>About Pre-Apprenticeship</vt:lpstr>
      <vt:lpstr>Goals for Pre-Apprenticeship in NC</vt:lpstr>
      <vt:lpstr>Pre-Apprenticeship</vt:lpstr>
      <vt:lpstr>High School Pre-Apprenticeships</vt:lpstr>
      <vt:lpstr>HIGH SCHOOL Pre-Apprenticeship Components</vt:lpstr>
      <vt:lpstr>Pre-Apprenticeship vs. Internship</vt:lpstr>
      <vt:lpstr>Who Can Be a High School Pre-Apprentice?</vt:lpstr>
      <vt:lpstr>Recruiting High School Pre-Apprentices</vt:lpstr>
      <vt:lpstr>Adult Pre-Apprenticeships</vt:lpstr>
      <vt:lpstr>ADULT Pre-Apprenticeship Models</vt:lpstr>
      <vt:lpstr>Recruiting Adult Pre-Apprentices</vt:lpstr>
      <vt:lpstr>Questions?</vt:lpstr>
      <vt:lpstr>Resources and Support</vt:lpstr>
      <vt:lpstr>About Incentives and Support Programs</vt:lpstr>
      <vt:lpstr>Web Sites and Social Media</vt:lpstr>
      <vt:lpstr>PowerPoint Presentation</vt:lpstr>
      <vt:lpstr>NC Youth Apprenticeship Tuition Waiver</vt:lpstr>
      <vt:lpstr>Best Practices</vt:lpstr>
      <vt:lpstr>Why Pre-Apprenticeship?</vt:lpstr>
      <vt:lpstr>Getting Started</vt:lpstr>
      <vt:lpstr>Back-to-School Schedule</vt:lpstr>
      <vt:lpstr>For More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Charlie Milling</dc:creator>
  <cp:lastModifiedBy>Ford, Morgan</cp:lastModifiedBy>
  <cp:revision>46</cp:revision>
  <dcterms:created xsi:type="dcterms:W3CDTF">2024-12-05T13:49:45Z</dcterms:created>
  <dcterms:modified xsi:type="dcterms:W3CDTF">2025-08-19T18:42:25Z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0x010100F83040A0F93A7545AD72A02A0AFFEC61</vt:lpwstr>
  </property>
</Properties>
</file>